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61" r:id="rId4"/>
    <p:sldId id="265" r:id="rId5"/>
    <p:sldId id="266" r:id="rId6"/>
    <p:sldId id="267" r:id="rId7"/>
    <p:sldId id="268" r:id="rId8"/>
    <p:sldId id="262"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63"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0FA98-4FCE-4598-BB91-D8FB9750EA64}" type="datetimeFigureOut">
              <a:rPr lang="en-US" smtClean="0"/>
              <a:t>2016-09-15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3C8A4-D8FD-4410-8B97-3BABFE510618}" type="slidenum">
              <a:rPr lang="en-US" smtClean="0"/>
              <a:t>‹#›</a:t>
            </a:fld>
            <a:endParaRPr lang="en-US"/>
          </a:p>
        </p:txBody>
      </p:sp>
    </p:spTree>
    <p:extLst>
      <p:ext uri="{BB962C8B-B14F-4D97-AF65-F5344CB8AC3E}">
        <p14:creationId xmlns:p14="http://schemas.microsoft.com/office/powerpoint/2010/main" val="123763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6A9E1B1-457D-4D4A-B4BE-950E634A0EC0}" type="slidenum">
              <a:rPr lang="en-US" altLang="en-US" smtClean="0">
                <a:solidFill>
                  <a:prstClr val="black"/>
                </a:solidFill>
              </a:rPr>
              <a:pPr/>
              <a:t>1</a:t>
            </a:fld>
            <a:endParaRPr lang="en-US" altLang="en-US">
              <a:solidFill>
                <a:prstClr val="black"/>
              </a:solidFill>
            </a:endParaRPr>
          </a:p>
        </p:txBody>
      </p:sp>
    </p:spTree>
    <p:extLst>
      <p:ext uri="{BB962C8B-B14F-4D97-AF65-F5344CB8AC3E}">
        <p14:creationId xmlns:p14="http://schemas.microsoft.com/office/powerpoint/2010/main" val="3743599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227013" y="227013"/>
            <a:ext cx="8683625" cy="5532437"/>
          </a:xfrm>
          <a:prstGeom prst="rect">
            <a:avLst/>
          </a:prstGeom>
          <a:solidFill>
            <a:srgbClr val="001948"/>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a:solidFill>
                  <a:schemeClr val="tx1"/>
                </a:solidFill>
                <a:latin typeface="Arial" charset="0"/>
                <a:ea typeface="ヒラギノ角ゴ Pro W3" pitchFamily="-128" charset="-128"/>
              </a:defRPr>
            </a:lvl1pPr>
            <a:lvl2pPr marL="742950" indent="-285750">
              <a:defRPr sz="2400">
                <a:solidFill>
                  <a:schemeClr val="tx1"/>
                </a:solidFill>
                <a:latin typeface="Arial" charset="0"/>
                <a:ea typeface="ヒラギノ角ゴ Pro W3" pitchFamily="-128" charset="-128"/>
              </a:defRPr>
            </a:lvl2pPr>
            <a:lvl3pPr marL="1143000" indent="-228600">
              <a:defRPr sz="2400">
                <a:solidFill>
                  <a:schemeClr val="tx1"/>
                </a:solidFill>
                <a:latin typeface="Arial" charset="0"/>
                <a:ea typeface="ヒラギノ角ゴ Pro W3" pitchFamily="-128" charset="-128"/>
              </a:defRPr>
            </a:lvl3pPr>
            <a:lvl4pPr marL="1600200" indent="-228600">
              <a:defRPr sz="2400">
                <a:solidFill>
                  <a:schemeClr val="tx1"/>
                </a:solidFill>
                <a:latin typeface="Arial" charset="0"/>
                <a:ea typeface="ヒラギノ角ゴ Pro W3" pitchFamily="-128" charset="-128"/>
              </a:defRPr>
            </a:lvl4pPr>
            <a:lvl5pPr marL="2057400" indent="-228600">
              <a:defRPr sz="2400">
                <a:solidFill>
                  <a:schemeClr val="tx1"/>
                </a:solidFill>
                <a:latin typeface="Arial" charset="0"/>
                <a:ea typeface="ヒラギノ角ゴ Pro W3" pitchFamily="-128"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28"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28"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28"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28" charset="-128"/>
              </a:defRPr>
            </a:lvl9pPr>
          </a:lstStyle>
          <a:p>
            <a:pPr eaLnBrk="0" fontAlgn="base" hangingPunct="0">
              <a:spcBef>
                <a:spcPct val="0"/>
              </a:spcBef>
              <a:spcAft>
                <a:spcPct val="0"/>
              </a:spcAft>
              <a:defRPr/>
            </a:pPr>
            <a:endParaRPr lang="en-US" altLang="en-US" smtClean="0">
              <a:solidFill>
                <a:srgbClr val="000000"/>
              </a:solidFill>
            </a:endParaRPr>
          </a:p>
        </p:txBody>
      </p:sp>
      <p:pic>
        <p:nvPicPr>
          <p:cNvPr id="5" name="Picture 2" descr="PPT wordm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238" y="6029325"/>
            <a:ext cx="2855912"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6"/>
          <p:cNvSpPr>
            <a:spLocks noChangeShapeType="1"/>
          </p:cNvSpPr>
          <p:nvPr/>
        </p:nvSpPr>
        <p:spPr bwMode="auto">
          <a:xfrm>
            <a:off x="227013" y="5918200"/>
            <a:ext cx="8683625" cy="0"/>
          </a:xfrm>
          <a:prstGeom prst="line">
            <a:avLst/>
          </a:prstGeom>
          <a:noFill/>
          <a:ln w="9525">
            <a:solidFill>
              <a:srgbClr val="001948"/>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CA" sz="2400">
              <a:solidFill>
                <a:srgbClr val="000000"/>
              </a:solidFill>
              <a:latin typeface="Arial" panose="020B0604020202020204" pitchFamily="34" charset="0"/>
            </a:endParaRPr>
          </a:p>
        </p:txBody>
      </p:sp>
      <p:sp>
        <p:nvSpPr>
          <p:cNvPr id="16387" name="Rectangle 3"/>
          <p:cNvSpPr>
            <a:spLocks noGrp="1" noChangeArrowheads="1"/>
          </p:cNvSpPr>
          <p:nvPr>
            <p:ph type="ctrTitle"/>
          </p:nvPr>
        </p:nvSpPr>
        <p:spPr>
          <a:xfrm>
            <a:off x="227013" y="609600"/>
            <a:ext cx="8383587" cy="2514600"/>
          </a:xfrm>
        </p:spPr>
        <p:txBody>
          <a:bodyPr anchor="b"/>
          <a:lstStyle>
            <a:lvl1pPr>
              <a:defRPr>
                <a:solidFill>
                  <a:schemeClr val="bg1"/>
                </a:solidFill>
              </a:defRPr>
            </a:lvl1pPr>
          </a:lstStyle>
          <a:p>
            <a:pPr lvl="0"/>
            <a:r>
              <a:rPr lang="en-US" altLang="en-US" noProof="0" smtClean="0"/>
              <a:t>Click to edit Master title style</a:t>
            </a:r>
          </a:p>
        </p:txBody>
      </p:sp>
      <p:sp>
        <p:nvSpPr>
          <p:cNvPr id="16388" name="Rectangle 4"/>
          <p:cNvSpPr>
            <a:spLocks noGrp="1" noChangeArrowheads="1"/>
          </p:cNvSpPr>
          <p:nvPr>
            <p:ph type="subTitle" idx="1"/>
          </p:nvPr>
        </p:nvSpPr>
        <p:spPr>
          <a:xfrm>
            <a:off x="227013" y="3124200"/>
            <a:ext cx="8383587" cy="2209800"/>
          </a:xfrm>
        </p:spPr>
        <p:txBody>
          <a:bodyPr/>
          <a:lstStyle>
            <a:lvl1pPr marL="0" indent="55563">
              <a:buFontTx/>
              <a:buNone/>
              <a:defRPr sz="2400">
                <a:solidFill>
                  <a:schemeClr val="bg1"/>
                </a:solidFill>
              </a:defRPr>
            </a:lvl1pPr>
          </a:lstStyle>
          <a:p>
            <a:pPr lvl="0"/>
            <a:r>
              <a:rPr lang="en-US" altLang="en-US" noProof="0" smtClean="0"/>
              <a:t>Click to edit Master subtitle style</a:t>
            </a:r>
          </a:p>
        </p:txBody>
      </p:sp>
      <p:sp>
        <p:nvSpPr>
          <p:cNvPr id="7" name="Rectangle 5"/>
          <p:cNvSpPr>
            <a:spLocks noGrp="1" noChangeArrowheads="1"/>
          </p:cNvSpPr>
          <p:nvPr>
            <p:ph type="dt" sz="half" idx="10"/>
          </p:nvPr>
        </p:nvSpPr>
        <p:spPr/>
        <p:txBody>
          <a:bodyPr/>
          <a:lstStyle>
            <a:lvl1pPr>
              <a:defRPr/>
            </a:lvl1pPr>
          </a:lstStyle>
          <a:p>
            <a:pPr>
              <a:defRPr/>
            </a:pPr>
            <a:fld id="{52BD394D-0425-4A96-B008-1E32E7705541}" type="datetime1">
              <a:rPr lang="en-US" altLang="en-US"/>
              <a:pPr>
                <a:defRPr/>
              </a:pPr>
              <a:t>2016-09-15</a:t>
            </a:fld>
            <a:endParaRPr lang="en-US" altLang="en-US"/>
          </a:p>
        </p:txBody>
      </p:sp>
    </p:spTree>
    <p:extLst>
      <p:ext uri="{BB962C8B-B14F-4D97-AF65-F5344CB8AC3E}">
        <p14:creationId xmlns:p14="http://schemas.microsoft.com/office/powerpoint/2010/main" val="214096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796D9EF-9F90-49B6-B6BE-A45F8E5727F4}" type="datetime1">
              <a:rPr lang="en-US" altLang="en-US"/>
              <a:pPr>
                <a:defRPr/>
              </a:pPr>
              <a:t>2016-09-15</a:t>
            </a:fld>
            <a:endParaRPr lang="en-US" altLang="en-US"/>
          </a:p>
        </p:txBody>
      </p:sp>
    </p:spTree>
    <p:extLst>
      <p:ext uri="{BB962C8B-B14F-4D97-AF65-F5344CB8AC3E}">
        <p14:creationId xmlns:p14="http://schemas.microsoft.com/office/powerpoint/2010/main" val="25385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5613"/>
            <a:ext cx="2170113"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7013" y="455613"/>
            <a:ext cx="6361112"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20F398-5D3C-4CC2-92B1-60E2E2DCCDE2}" type="datetime1">
              <a:rPr lang="en-US" altLang="en-US"/>
              <a:pPr>
                <a:defRPr/>
              </a:pPr>
              <a:t>2016-09-15</a:t>
            </a:fld>
            <a:endParaRPr lang="en-US" altLang="en-US"/>
          </a:p>
        </p:txBody>
      </p:sp>
    </p:spTree>
    <p:extLst>
      <p:ext uri="{BB962C8B-B14F-4D97-AF65-F5344CB8AC3E}">
        <p14:creationId xmlns:p14="http://schemas.microsoft.com/office/powerpoint/2010/main" val="45510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15A8EE0-06AC-4496-A91E-86371F5C3D69}" type="datetime1">
              <a:rPr lang="en-US" altLang="en-US"/>
              <a:pPr>
                <a:defRPr/>
              </a:pPr>
              <a:t>2016-09-15</a:t>
            </a:fld>
            <a:endParaRPr lang="en-US" altLang="en-US"/>
          </a:p>
        </p:txBody>
      </p:sp>
    </p:spTree>
    <p:extLst>
      <p:ext uri="{BB962C8B-B14F-4D97-AF65-F5344CB8AC3E}">
        <p14:creationId xmlns:p14="http://schemas.microsoft.com/office/powerpoint/2010/main" val="1704518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9497B00-8613-4EC0-A2B6-664A1250C174}" type="datetime1">
              <a:rPr lang="en-US" altLang="en-US"/>
              <a:pPr>
                <a:defRPr/>
              </a:pPr>
              <a:t>2016-09-15</a:t>
            </a:fld>
            <a:endParaRPr lang="en-US" altLang="en-US"/>
          </a:p>
        </p:txBody>
      </p:sp>
    </p:spTree>
    <p:extLst>
      <p:ext uri="{BB962C8B-B14F-4D97-AF65-F5344CB8AC3E}">
        <p14:creationId xmlns:p14="http://schemas.microsoft.com/office/powerpoint/2010/main" val="412497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7013" y="1295400"/>
            <a:ext cx="4265612" cy="4418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295400"/>
            <a:ext cx="4265613" cy="4418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6C92C69-66FC-428F-8A6B-F6F19EA12F92}" type="datetime1">
              <a:rPr lang="en-US" altLang="en-US"/>
              <a:pPr>
                <a:defRPr/>
              </a:pPr>
              <a:t>2016-09-15</a:t>
            </a:fld>
            <a:endParaRPr lang="en-US" altLang="en-US"/>
          </a:p>
        </p:txBody>
      </p:sp>
    </p:spTree>
    <p:extLst>
      <p:ext uri="{BB962C8B-B14F-4D97-AF65-F5344CB8AC3E}">
        <p14:creationId xmlns:p14="http://schemas.microsoft.com/office/powerpoint/2010/main" val="3075790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625F729-68B3-4AAC-8F62-2F11B92914EE}" type="datetime1">
              <a:rPr lang="en-US" altLang="en-US"/>
              <a:pPr>
                <a:defRPr/>
              </a:pPr>
              <a:t>2016-09-15</a:t>
            </a:fld>
            <a:endParaRPr lang="en-US" altLang="en-US"/>
          </a:p>
        </p:txBody>
      </p:sp>
    </p:spTree>
    <p:extLst>
      <p:ext uri="{BB962C8B-B14F-4D97-AF65-F5344CB8AC3E}">
        <p14:creationId xmlns:p14="http://schemas.microsoft.com/office/powerpoint/2010/main" val="127140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6B3DC37-CB1B-4BF7-A154-681F081929A7}" type="datetime1">
              <a:rPr lang="en-US" altLang="en-US"/>
              <a:pPr>
                <a:defRPr/>
              </a:pPr>
              <a:t>2016-09-15</a:t>
            </a:fld>
            <a:endParaRPr lang="en-US" altLang="en-US"/>
          </a:p>
        </p:txBody>
      </p:sp>
    </p:spTree>
    <p:extLst>
      <p:ext uri="{BB962C8B-B14F-4D97-AF65-F5344CB8AC3E}">
        <p14:creationId xmlns:p14="http://schemas.microsoft.com/office/powerpoint/2010/main" val="371166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5A3F714-75C6-42FF-8A1F-2137ABC3BA38}" type="datetime1">
              <a:rPr lang="en-US" altLang="en-US"/>
              <a:pPr>
                <a:defRPr/>
              </a:pPr>
              <a:t>2016-09-15</a:t>
            </a:fld>
            <a:endParaRPr lang="en-US" altLang="en-US"/>
          </a:p>
        </p:txBody>
      </p:sp>
    </p:spTree>
    <p:extLst>
      <p:ext uri="{BB962C8B-B14F-4D97-AF65-F5344CB8AC3E}">
        <p14:creationId xmlns:p14="http://schemas.microsoft.com/office/powerpoint/2010/main" val="1358468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BC99AF1-5C03-4C22-A109-40FC3720FDE0}" type="datetime1">
              <a:rPr lang="en-US" altLang="en-US"/>
              <a:pPr>
                <a:defRPr/>
              </a:pPr>
              <a:t>2016-09-15</a:t>
            </a:fld>
            <a:endParaRPr lang="en-US" altLang="en-US"/>
          </a:p>
        </p:txBody>
      </p:sp>
    </p:spTree>
    <p:extLst>
      <p:ext uri="{BB962C8B-B14F-4D97-AF65-F5344CB8AC3E}">
        <p14:creationId xmlns:p14="http://schemas.microsoft.com/office/powerpoint/2010/main" val="2093873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1D7A424-9C39-45D3-9F0D-3C060D9F1D39}" type="datetime1">
              <a:rPr lang="en-US" altLang="en-US"/>
              <a:pPr>
                <a:defRPr/>
              </a:pPr>
              <a:t>2016-09-15</a:t>
            </a:fld>
            <a:endParaRPr lang="en-US" altLang="en-US"/>
          </a:p>
        </p:txBody>
      </p:sp>
    </p:spTree>
    <p:extLst>
      <p:ext uri="{BB962C8B-B14F-4D97-AF65-F5344CB8AC3E}">
        <p14:creationId xmlns:p14="http://schemas.microsoft.com/office/powerpoint/2010/main" val="1180525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PPT wordm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9238" y="6029325"/>
            <a:ext cx="2855912"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227013" y="455613"/>
            <a:ext cx="8683625" cy="839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6000" tIns="0" rIns="36000" bIns="0" numCol="1" anchor="t"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227013" y="1295400"/>
            <a:ext cx="8683625" cy="4418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6000" tIns="0" rIns="3600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7000875" y="6315075"/>
            <a:ext cx="1905000" cy="39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1300">
                <a:solidFill>
                  <a:srgbClr val="001948"/>
                </a:solidFill>
                <a:latin typeface="+mn-lt"/>
              </a:defRPr>
            </a:lvl1pPr>
          </a:lstStyle>
          <a:p>
            <a:pPr eaLnBrk="0" fontAlgn="base" hangingPunct="0">
              <a:spcBef>
                <a:spcPct val="0"/>
              </a:spcBef>
              <a:spcAft>
                <a:spcPct val="0"/>
              </a:spcAft>
              <a:defRPr/>
            </a:pPr>
            <a:fld id="{75DA5278-9013-42D2-9D7A-E58300C7B113}" type="datetime1">
              <a:rPr lang="en-US" altLang="en-US"/>
              <a:pPr eaLnBrk="0" fontAlgn="base" hangingPunct="0">
                <a:spcBef>
                  <a:spcPct val="0"/>
                </a:spcBef>
                <a:spcAft>
                  <a:spcPct val="0"/>
                </a:spcAft>
                <a:defRPr/>
              </a:pPr>
              <a:t>2016-09-15</a:t>
            </a:fld>
            <a:endParaRPr lang="en-US" altLang="en-US"/>
          </a:p>
        </p:txBody>
      </p:sp>
      <p:sp>
        <p:nvSpPr>
          <p:cNvPr id="1030" name="Line 9"/>
          <p:cNvSpPr>
            <a:spLocks noChangeShapeType="1"/>
          </p:cNvSpPr>
          <p:nvPr/>
        </p:nvSpPr>
        <p:spPr bwMode="auto">
          <a:xfrm>
            <a:off x="227013" y="5918200"/>
            <a:ext cx="8683625" cy="0"/>
          </a:xfrm>
          <a:prstGeom prst="line">
            <a:avLst/>
          </a:prstGeom>
          <a:noFill/>
          <a:ln w="9525">
            <a:solidFill>
              <a:srgbClr val="001948"/>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CA" sz="2400">
              <a:solidFill>
                <a:srgbClr val="000000"/>
              </a:solidFill>
              <a:latin typeface="Arial" panose="020B0604020202020204" pitchFamily="34" charset="0"/>
            </a:endParaRPr>
          </a:p>
        </p:txBody>
      </p:sp>
    </p:spTree>
    <p:extLst>
      <p:ext uri="{BB962C8B-B14F-4D97-AF65-F5344CB8AC3E}">
        <p14:creationId xmlns:p14="http://schemas.microsoft.com/office/powerpoint/2010/main" val="112170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p:titleStyle>
    <p:body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chael.farkouh@utoronto.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4470400" y="2997200"/>
            <a:ext cx="184150" cy="240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1948"/>
                </a:solidFill>
                <a:latin typeface="Centaur MT" pitchFamily="-128" charset="0"/>
                <a:ea typeface="ヒラギノ角ゴ Pro W3" pitchFamily="-128" charset="-128"/>
              </a:defRPr>
            </a:lvl1pPr>
            <a:lvl2pPr marL="742950" indent="-285750">
              <a:spcBef>
                <a:spcPct val="20000"/>
              </a:spcBef>
              <a:buChar char="–"/>
              <a:defRPr sz="2800">
                <a:solidFill>
                  <a:srgbClr val="001948"/>
                </a:solidFill>
                <a:latin typeface="Centaur MT" pitchFamily="-128" charset="0"/>
                <a:ea typeface="ヒラギノ角ゴ Pro W3" pitchFamily="-128" charset="-128"/>
              </a:defRPr>
            </a:lvl2pPr>
            <a:lvl3pPr marL="1143000" indent="-228600">
              <a:spcBef>
                <a:spcPct val="20000"/>
              </a:spcBef>
              <a:buChar char="•"/>
              <a:defRPr sz="2400">
                <a:solidFill>
                  <a:srgbClr val="001948"/>
                </a:solidFill>
                <a:latin typeface="Centaur MT" pitchFamily="-128" charset="0"/>
                <a:ea typeface="ヒラギノ角ゴ Pro W3" pitchFamily="-128" charset="-128"/>
              </a:defRPr>
            </a:lvl3pPr>
            <a:lvl4pPr marL="1600200" indent="-228600">
              <a:spcBef>
                <a:spcPct val="20000"/>
              </a:spcBef>
              <a:buChar char="–"/>
              <a:defRPr sz="2000">
                <a:solidFill>
                  <a:srgbClr val="001948"/>
                </a:solidFill>
                <a:latin typeface="Centaur MT" pitchFamily="-128" charset="0"/>
                <a:ea typeface="ヒラギノ角ゴ Pro W3" pitchFamily="-128" charset="-128"/>
              </a:defRPr>
            </a:lvl4pPr>
            <a:lvl5pPr marL="2057400" indent="-228600">
              <a:spcBef>
                <a:spcPct val="20000"/>
              </a:spcBef>
              <a:buChar char="»"/>
              <a:defRPr sz="2000">
                <a:solidFill>
                  <a:srgbClr val="001948"/>
                </a:solidFill>
                <a:latin typeface="Centaur MT" pitchFamily="-128" charset="0"/>
                <a:ea typeface="ヒラギノ角ゴ Pro W3" pitchFamily="-128" charset="-128"/>
              </a:defRPr>
            </a:lvl5pPr>
            <a:lvl6pPr marL="25146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6pPr>
            <a:lvl7pPr marL="29718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7pPr>
            <a:lvl8pPr marL="34290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8pPr>
            <a:lvl9pPr marL="38862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9pPr>
          </a:lstStyle>
          <a:p>
            <a:pPr eaLnBrk="0" fontAlgn="base" hangingPunct="0">
              <a:spcBef>
                <a:spcPct val="0"/>
              </a:spcBef>
              <a:spcAft>
                <a:spcPct val="0"/>
              </a:spcAft>
              <a:buFontTx/>
              <a:buNone/>
            </a:pPr>
            <a:endParaRPr lang="en-US" altLang="en-US" sz="3600">
              <a:solidFill>
                <a:srgbClr val="000000"/>
              </a:solidFill>
              <a:latin typeface="Centaur" panose="02030504050205020304" pitchFamily="18" charset="0"/>
              <a:ea typeface="ＭＳ Ｐゴシック" panose="020B0600070205080204" pitchFamily="34" charset="-128"/>
            </a:endParaRPr>
          </a:p>
          <a:p>
            <a:pPr eaLnBrk="0" fontAlgn="base" hangingPunct="0">
              <a:spcBef>
                <a:spcPct val="0"/>
              </a:spcBef>
              <a:spcAft>
                <a:spcPct val="0"/>
              </a:spcAft>
              <a:buFontTx/>
              <a:buNone/>
            </a:pPr>
            <a:endParaRPr lang="en-US" altLang="en-US" sz="3600" b="1">
              <a:solidFill>
                <a:srgbClr val="000000"/>
              </a:solidFill>
              <a:latin typeface="Centaur" panose="02030504050205020304" pitchFamily="18" charset="0"/>
              <a:ea typeface="ＭＳ Ｐゴシック" panose="020B0600070205080204" pitchFamily="34" charset="-128"/>
            </a:endParaRPr>
          </a:p>
          <a:p>
            <a:pPr eaLnBrk="0" fontAlgn="base" hangingPunct="0">
              <a:spcBef>
                <a:spcPct val="0"/>
              </a:spcBef>
              <a:spcAft>
                <a:spcPct val="0"/>
              </a:spcAft>
              <a:buFontTx/>
              <a:buNone/>
            </a:pPr>
            <a:r>
              <a:rPr lang="en-US" altLang="en-US" b="1">
                <a:solidFill>
                  <a:srgbClr val="172B6A"/>
                </a:solidFill>
                <a:latin typeface="Centaur" panose="02030504050205020304" pitchFamily="18" charset="0"/>
                <a:ea typeface="ＭＳ Ｐゴシック" panose="020B0600070205080204" pitchFamily="34" charset="-128"/>
              </a:rPr>
              <a:t/>
            </a:r>
            <a:br>
              <a:rPr lang="en-US" altLang="en-US" b="1">
                <a:solidFill>
                  <a:srgbClr val="172B6A"/>
                </a:solidFill>
                <a:latin typeface="Centaur" panose="02030504050205020304" pitchFamily="18" charset="0"/>
                <a:ea typeface="ＭＳ Ｐゴシック" panose="020B0600070205080204" pitchFamily="34" charset="-128"/>
              </a:rPr>
            </a:br>
            <a:r>
              <a:rPr lang="en-US" altLang="en-US" sz="2400" b="1">
                <a:solidFill>
                  <a:srgbClr val="172B6A"/>
                </a:solidFill>
                <a:latin typeface="Times New Roman" panose="02020603050405020304" pitchFamily="18" charset="0"/>
                <a:ea typeface="ＭＳ Ｐゴシック" panose="020B0600070205080204" pitchFamily="34" charset="-128"/>
              </a:rPr>
              <a:t/>
            </a:r>
            <a:br>
              <a:rPr lang="en-US" altLang="en-US" sz="2400" b="1">
                <a:solidFill>
                  <a:srgbClr val="172B6A"/>
                </a:solidFill>
                <a:latin typeface="Times New Roman" panose="02020603050405020304" pitchFamily="18" charset="0"/>
                <a:ea typeface="ＭＳ Ｐゴシック" panose="020B0600070205080204" pitchFamily="34" charset="-128"/>
              </a:rPr>
            </a:br>
            <a:endParaRPr lang="en-US" altLang="en-US" sz="2400" b="1">
              <a:solidFill>
                <a:srgbClr val="172B6A"/>
              </a:solidFill>
              <a:latin typeface="Times New Roman" panose="02020603050405020304" pitchFamily="18" charset="0"/>
              <a:ea typeface="ＭＳ Ｐゴシック" panose="020B0600070205080204" pitchFamily="34" charset="-128"/>
            </a:endParaRPr>
          </a:p>
        </p:txBody>
      </p:sp>
      <p:sp>
        <p:nvSpPr>
          <p:cNvPr id="3075" name="Text Box 11"/>
          <p:cNvSpPr txBox="1">
            <a:spLocks noChangeArrowheads="1"/>
          </p:cNvSpPr>
          <p:nvPr/>
        </p:nvSpPr>
        <p:spPr bwMode="auto">
          <a:xfrm>
            <a:off x="395288" y="692150"/>
            <a:ext cx="8353425" cy="141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001948"/>
                </a:solidFill>
                <a:latin typeface="Centaur MT" pitchFamily="-128" charset="0"/>
                <a:ea typeface="ヒラギノ角ゴ Pro W3" pitchFamily="-128" charset="-128"/>
              </a:defRPr>
            </a:lvl1pPr>
            <a:lvl2pPr marL="742950" indent="-285750">
              <a:spcBef>
                <a:spcPct val="20000"/>
              </a:spcBef>
              <a:buChar char="–"/>
              <a:defRPr sz="2800">
                <a:solidFill>
                  <a:srgbClr val="001948"/>
                </a:solidFill>
                <a:latin typeface="Centaur MT" pitchFamily="-128" charset="0"/>
                <a:ea typeface="ヒラギノ角ゴ Pro W3" pitchFamily="-128" charset="-128"/>
              </a:defRPr>
            </a:lvl2pPr>
            <a:lvl3pPr marL="1143000" indent="-228600">
              <a:spcBef>
                <a:spcPct val="20000"/>
              </a:spcBef>
              <a:buChar char="•"/>
              <a:defRPr sz="2400">
                <a:solidFill>
                  <a:srgbClr val="001948"/>
                </a:solidFill>
                <a:latin typeface="Centaur MT" pitchFamily="-128" charset="0"/>
                <a:ea typeface="ヒラギノ角ゴ Pro W3" pitchFamily="-128" charset="-128"/>
              </a:defRPr>
            </a:lvl3pPr>
            <a:lvl4pPr marL="1600200" indent="-228600">
              <a:spcBef>
                <a:spcPct val="20000"/>
              </a:spcBef>
              <a:buChar char="–"/>
              <a:defRPr sz="2000">
                <a:solidFill>
                  <a:srgbClr val="001948"/>
                </a:solidFill>
                <a:latin typeface="Centaur MT" pitchFamily="-128" charset="0"/>
                <a:ea typeface="ヒラギノ角ゴ Pro W3" pitchFamily="-128" charset="-128"/>
              </a:defRPr>
            </a:lvl4pPr>
            <a:lvl5pPr marL="2057400" indent="-228600">
              <a:spcBef>
                <a:spcPct val="20000"/>
              </a:spcBef>
              <a:buChar char="»"/>
              <a:defRPr sz="2000">
                <a:solidFill>
                  <a:srgbClr val="001948"/>
                </a:solidFill>
                <a:latin typeface="Centaur MT" pitchFamily="-128" charset="0"/>
                <a:ea typeface="ヒラギノ角ゴ Pro W3" pitchFamily="-128" charset="-128"/>
              </a:defRPr>
            </a:lvl5pPr>
            <a:lvl6pPr marL="25146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6pPr>
            <a:lvl7pPr marL="29718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7pPr>
            <a:lvl8pPr marL="34290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8pPr>
            <a:lvl9pPr marL="3886200" indent="-228600" eaLnBrk="0" fontAlgn="base" hangingPunct="0">
              <a:spcBef>
                <a:spcPct val="20000"/>
              </a:spcBef>
              <a:spcAft>
                <a:spcPct val="0"/>
              </a:spcAft>
              <a:buChar char="»"/>
              <a:defRPr sz="2000">
                <a:solidFill>
                  <a:srgbClr val="001948"/>
                </a:solidFill>
                <a:latin typeface="Centaur MT" pitchFamily="-128" charset="0"/>
                <a:ea typeface="ヒラギノ角ゴ Pro W3" pitchFamily="-128" charset="-128"/>
              </a:defRPr>
            </a:lvl9pPr>
          </a:lstStyle>
          <a:p>
            <a:pPr eaLnBrk="0" fontAlgn="base" hangingPunct="0">
              <a:spcBef>
                <a:spcPct val="50000"/>
              </a:spcBef>
              <a:spcAft>
                <a:spcPct val="0"/>
              </a:spcAft>
              <a:buFontTx/>
              <a:buNone/>
            </a:pPr>
            <a:endParaRPr lang="en-US" altLang="en-US" b="1">
              <a:solidFill>
                <a:srgbClr val="003D7A"/>
              </a:solidFill>
              <a:latin typeface="Centaur" panose="02030504050205020304" pitchFamily="18" charset="0"/>
              <a:ea typeface="ＭＳ Ｐゴシック" panose="020B0600070205080204" pitchFamily="34" charset="-128"/>
            </a:endParaRPr>
          </a:p>
          <a:p>
            <a:pPr eaLnBrk="0" fontAlgn="base" hangingPunct="0">
              <a:spcBef>
                <a:spcPct val="50000"/>
              </a:spcBef>
              <a:spcAft>
                <a:spcPct val="0"/>
              </a:spcAft>
              <a:buFontTx/>
              <a:buNone/>
            </a:pPr>
            <a:endParaRPr lang="en-US" altLang="en-US" sz="1200" b="1">
              <a:solidFill>
                <a:srgbClr val="003D7A"/>
              </a:solidFill>
              <a:latin typeface="Arial" panose="020B0604020202020204" pitchFamily="34" charset="0"/>
              <a:ea typeface="ＭＳ Ｐゴシック" panose="020B0600070205080204" pitchFamily="34" charset="-128"/>
            </a:endParaRPr>
          </a:p>
          <a:p>
            <a:pPr eaLnBrk="0" fontAlgn="base" hangingPunct="0">
              <a:spcBef>
                <a:spcPct val="50000"/>
              </a:spcBef>
              <a:spcAft>
                <a:spcPct val="0"/>
              </a:spcAft>
              <a:buFontTx/>
              <a:buNone/>
            </a:pPr>
            <a:endParaRPr lang="en-US" altLang="en-US" sz="2400" b="1">
              <a:solidFill>
                <a:srgbClr val="003D7A"/>
              </a:solidFill>
              <a:latin typeface="Centaur" panose="02030504050205020304" pitchFamily="18" charset="0"/>
              <a:ea typeface="ＭＳ Ｐゴシック" panose="020B0600070205080204" pitchFamily="34" charset="-128"/>
            </a:endParaRPr>
          </a:p>
        </p:txBody>
      </p:sp>
      <p:sp>
        <p:nvSpPr>
          <p:cNvPr id="3076" name="Title 1"/>
          <p:cNvSpPr>
            <a:spLocks noGrp="1"/>
          </p:cNvSpPr>
          <p:nvPr>
            <p:ph type="ctrTitle"/>
          </p:nvPr>
        </p:nvSpPr>
        <p:spPr/>
        <p:txBody>
          <a:bodyPr/>
          <a:lstStyle/>
          <a:p>
            <a:r>
              <a:rPr lang="en-US" altLang="en-US" dirty="0"/>
              <a:t>Department of </a:t>
            </a:r>
            <a:r>
              <a:rPr lang="en-US" altLang="en-US" dirty="0" smtClean="0"/>
              <a:t>Medicine</a:t>
            </a:r>
            <a:br>
              <a:rPr lang="en-US" altLang="en-US" dirty="0" smtClean="0"/>
            </a:br>
            <a:r>
              <a:rPr lang="en-US" altLang="en-US" sz="3600" dirty="0" smtClean="0"/>
              <a:t>Michael Farkouh, Vice-Chair Research</a:t>
            </a:r>
            <a:br>
              <a:rPr lang="en-US" altLang="en-US" sz="3600" dirty="0" smtClean="0"/>
            </a:br>
            <a:r>
              <a:rPr lang="en-US" altLang="en-US" sz="3600" dirty="0" smtClean="0">
                <a:hlinkClick r:id="rId3"/>
              </a:rPr>
              <a:t>michael.farkouh@utoronto.ca</a:t>
            </a:r>
            <a:r>
              <a:rPr lang="en-US" altLang="en-US" sz="3600" dirty="0" smtClean="0"/>
              <a:t/>
            </a:r>
            <a:br>
              <a:rPr lang="en-US" altLang="en-US" sz="3600" dirty="0" smtClean="0"/>
            </a:br>
            <a:r>
              <a:rPr lang="en-US" altLang="en-US" sz="3600" dirty="0" smtClean="0"/>
              <a:t>cell: 416-473-6432</a:t>
            </a:r>
            <a:r>
              <a:rPr lang="en-US" altLang="en-US" sz="3600" dirty="0" smtClean="0"/>
              <a:t> </a:t>
            </a:r>
            <a:endParaRPr lang="en-US" altLang="en-US" sz="3600" dirty="0" smtClean="0"/>
          </a:p>
        </p:txBody>
      </p:sp>
      <p:sp>
        <p:nvSpPr>
          <p:cNvPr id="3077" name="Subtitle 3"/>
          <p:cNvSpPr>
            <a:spLocks noGrp="1"/>
          </p:cNvSpPr>
          <p:nvPr>
            <p:ph type="subTitle" idx="1"/>
          </p:nvPr>
        </p:nvSpPr>
        <p:spPr/>
        <p:txBody>
          <a:bodyPr/>
          <a:lstStyle/>
          <a:p>
            <a:endParaRPr lang="en-US" altLang="en-US" dirty="0"/>
          </a:p>
          <a:p>
            <a:endParaRPr lang="en-US" altLang="en-US" dirty="0" smtClean="0"/>
          </a:p>
        </p:txBody>
      </p:sp>
    </p:spTree>
    <p:extLst>
      <p:ext uri="{BB962C8B-B14F-4D97-AF65-F5344CB8AC3E}">
        <p14:creationId xmlns:p14="http://schemas.microsoft.com/office/powerpoint/2010/main" val="321444040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6516216" y="6315075"/>
            <a:ext cx="2389659" cy="282277"/>
          </a:xfrm>
        </p:spPr>
        <p:txBody>
          <a:bodyPr/>
          <a:lstStyle/>
          <a:p>
            <a:pPr>
              <a:defRPr/>
            </a:pPr>
            <a:r>
              <a:rPr lang="en-CA" altLang="en-US" dirty="0" smtClean="0"/>
              <a:t>Date</a:t>
            </a:r>
            <a:endParaRPr lang="en-US" altLang="en-US" dirty="0"/>
          </a:p>
        </p:txBody>
      </p:sp>
      <p:sp>
        <p:nvSpPr>
          <p:cNvPr id="5" name="Title 1"/>
          <p:cNvSpPr txBox="1">
            <a:spLocks/>
          </p:cNvSpPr>
          <p:nvPr/>
        </p:nvSpPr>
        <p:spPr>
          <a:xfrm>
            <a:off x="276471" y="416143"/>
            <a:ext cx="10515600"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CA" kern="0" dirty="0" smtClean="0"/>
              <a:t>Research </a:t>
            </a:r>
            <a:endParaRPr lang="en-CA" kern="0" dirty="0"/>
          </a:p>
        </p:txBody>
      </p:sp>
      <p:sp>
        <p:nvSpPr>
          <p:cNvPr id="6" name="Content Placeholder 2"/>
          <p:cNvSpPr txBox="1">
            <a:spLocks/>
          </p:cNvSpPr>
          <p:nvPr/>
        </p:nvSpPr>
        <p:spPr>
          <a:xfrm>
            <a:off x="304799" y="1219200"/>
            <a:ext cx="8601075" cy="4786750"/>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800" dirty="0" smtClean="0"/>
              <a:t>IMPORTANCE </a:t>
            </a:r>
            <a:r>
              <a:rPr lang="en-US" sz="1800" dirty="0"/>
              <a:t>&amp; IMPACT </a:t>
            </a:r>
          </a:p>
          <a:p>
            <a:pPr lvl="1"/>
            <a:r>
              <a:rPr lang="en-US" sz="1800" dirty="0"/>
              <a:t>Grant Funding Contribution &amp; independence if large team (or working with former supervisor, or industry sponsored etc.) e.g. role in design, conduct, analysis, publication? </a:t>
            </a:r>
          </a:p>
          <a:p>
            <a:pPr lvl="1"/>
            <a:r>
              <a:rPr lang="en-US" sz="1800" dirty="0" smtClean="0"/>
              <a:t>Supervision </a:t>
            </a:r>
            <a:r>
              <a:rPr lang="en-US" sz="1800" dirty="0"/>
              <a:t>of trainees Numbers, levels, their success (senior author publications) </a:t>
            </a:r>
          </a:p>
          <a:p>
            <a:pPr lvl="1"/>
            <a:r>
              <a:rPr lang="en-US" sz="1800" dirty="0" smtClean="0"/>
              <a:t>Dissemination </a:t>
            </a:r>
            <a:r>
              <a:rPr lang="en-US" sz="1800" dirty="0"/>
              <a:t>of Findings Publications (incl. relative importance of journals, h-index/citations, book chapters, invited editorials, accompanying editorials, presentations of work at major meetings – published abstracts) </a:t>
            </a:r>
          </a:p>
          <a:p>
            <a:pPr lvl="1"/>
            <a:r>
              <a:rPr lang="en-US" sz="1800" dirty="0"/>
              <a:t>Invited research presentations (national, international) </a:t>
            </a:r>
          </a:p>
          <a:p>
            <a:pPr lvl="1"/>
            <a:r>
              <a:rPr lang="en-US" sz="1800" dirty="0"/>
              <a:t>Presentations of accepted abstracts </a:t>
            </a:r>
          </a:p>
          <a:p>
            <a:pPr lvl="1"/>
            <a:r>
              <a:rPr lang="en-US" sz="1800" dirty="0"/>
              <a:t>CME and lay presentations </a:t>
            </a:r>
          </a:p>
          <a:p>
            <a:r>
              <a:rPr lang="en-US" sz="1800" dirty="0" smtClean="0"/>
              <a:t>Graduate </a:t>
            </a:r>
            <a:r>
              <a:rPr lang="en-US" sz="1800" dirty="0"/>
              <a:t>supervision – evaluations </a:t>
            </a:r>
          </a:p>
        </p:txBody>
      </p:sp>
    </p:spTree>
    <p:extLst>
      <p:ext uri="{BB962C8B-B14F-4D97-AF65-F5344CB8AC3E}">
        <p14:creationId xmlns:p14="http://schemas.microsoft.com/office/powerpoint/2010/main" val="2116828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6516216" y="6315075"/>
            <a:ext cx="2389659" cy="282277"/>
          </a:xfrm>
        </p:spPr>
        <p:txBody>
          <a:bodyPr/>
          <a:lstStyle/>
          <a:p>
            <a:pPr>
              <a:defRPr/>
            </a:pPr>
            <a:r>
              <a:rPr lang="en-CA" altLang="en-US" dirty="0" smtClean="0"/>
              <a:t>July 19, 2016</a:t>
            </a:r>
            <a:endParaRPr lang="en-US" altLang="en-US" dirty="0"/>
          </a:p>
        </p:txBody>
      </p:sp>
      <p:sp>
        <p:nvSpPr>
          <p:cNvPr id="5" name="Title 1"/>
          <p:cNvSpPr txBox="1">
            <a:spLocks/>
          </p:cNvSpPr>
          <p:nvPr/>
        </p:nvSpPr>
        <p:spPr>
          <a:xfrm>
            <a:off x="276471" y="416143"/>
            <a:ext cx="8486529" cy="662781"/>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3600" kern="0" dirty="0" smtClean="0"/>
              <a:t>Research in the Department of Medicine</a:t>
            </a:r>
            <a:endParaRPr lang="en-CA" sz="3600" kern="0" dirty="0"/>
          </a:p>
        </p:txBody>
      </p:sp>
      <p:sp>
        <p:nvSpPr>
          <p:cNvPr id="6" name="Content Placeholder 2"/>
          <p:cNvSpPr txBox="1">
            <a:spLocks/>
          </p:cNvSpPr>
          <p:nvPr/>
        </p:nvSpPr>
        <p:spPr>
          <a:xfrm>
            <a:off x="276471" y="1524000"/>
            <a:ext cx="8629404" cy="4191000"/>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CA" sz="2400" kern="0" dirty="0" smtClean="0"/>
              <a:t>1449 Department of Medicine Faculty members in all job description</a:t>
            </a:r>
            <a:endParaRPr lang="en-CA" sz="2400" kern="0" dirty="0"/>
          </a:p>
          <a:p>
            <a:r>
              <a:rPr lang="en-CA" sz="2400" kern="0" dirty="0" smtClean="0"/>
              <a:t>190 Clinician Scientists (75% research/ 25% clinical)</a:t>
            </a:r>
          </a:p>
          <a:p>
            <a:r>
              <a:rPr lang="en-CA" sz="2400" kern="0" dirty="0" smtClean="0"/>
              <a:t>174 Clinician Investigators (50% research/ 50% clinical)</a:t>
            </a:r>
          </a:p>
          <a:p>
            <a:endParaRPr lang="en-CA" sz="2400" kern="0" dirty="0" smtClean="0"/>
          </a:p>
          <a:p>
            <a:r>
              <a:rPr lang="en-CA" sz="2400" kern="0" dirty="0" smtClean="0"/>
              <a:t>As of March 31, 2015 the DoM held;</a:t>
            </a:r>
          </a:p>
          <a:p>
            <a:pPr lvl="1"/>
            <a:r>
              <a:rPr lang="en-CA" sz="2000" kern="0" dirty="0" smtClean="0"/>
              <a:t>$162,453,000 in funded research across the university and hospital research institutes</a:t>
            </a:r>
          </a:p>
          <a:p>
            <a:pPr lvl="1"/>
            <a:r>
              <a:rPr lang="en-CA" sz="2000" kern="0" dirty="0" smtClean="0"/>
              <a:t>2055 individual awards across all locations</a:t>
            </a:r>
          </a:p>
          <a:p>
            <a:pPr lvl="1"/>
            <a:endParaRPr lang="en-CA" sz="2000" kern="0" dirty="0" smtClean="0"/>
          </a:p>
          <a:p>
            <a:pPr lvl="1"/>
            <a:endParaRPr lang="en-CA" sz="2000" kern="0" dirty="0"/>
          </a:p>
        </p:txBody>
      </p:sp>
    </p:spTree>
    <p:extLst>
      <p:ext uri="{BB962C8B-B14F-4D97-AF65-F5344CB8AC3E}">
        <p14:creationId xmlns:p14="http://schemas.microsoft.com/office/powerpoint/2010/main" val="3894914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6516216" y="6315075"/>
            <a:ext cx="2389659" cy="282277"/>
          </a:xfrm>
        </p:spPr>
        <p:txBody>
          <a:bodyPr/>
          <a:lstStyle/>
          <a:p>
            <a:pPr>
              <a:defRPr/>
            </a:pPr>
            <a:r>
              <a:rPr lang="en-CA" altLang="en-US" dirty="0"/>
              <a:t>July 19, </a:t>
            </a:r>
            <a:r>
              <a:rPr lang="en-CA" altLang="en-US" dirty="0" smtClean="0"/>
              <a:t>2016</a:t>
            </a:r>
            <a:endParaRPr lang="en-US" altLang="en-US" dirty="0"/>
          </a:p>
        </p:txBody>
      </p:sp>
      <p:sp>
        <p:nvSpPr>
          <p:cNvPr id="5" name="Title 1"/>
          <p:cNvSpPr txBox="1">
            <a:spLocks/>
          </p:cNvSpPr>
          <p:nvPr/>
        </p:nvSpPr>
        <p:spPr>
          <a:xfrm>
            <a:off x="276471" y="416143"/>
            <a:ext cx="10515600"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CA" kern="0" dirty="0" smtClean="0"/>
              <a:t>  </a:t>
            </a:r>
            <a:endParaRPr lang="en-CA" kern="0" dirty="0"/>
          </a:p>
        </p:txBody>
      </p:sp>
      <p:sp>
        <p:nvSpPr>
          <p:cNvPr id="7" name="Title 1"/>
          <p:cNvSpPr txBox="1">
            <a:spLocks/>
          </p:cNvSpPr>
          <p:nvPr/>
        </p:nvSpPr>
        <p:spPr>
          <a:xfrm>
            <a:off x="241214" y="256647"/>
            <a:ext cx="8486529" cy="850324"/>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3600" kern="0" dirty="0" smtClean="0"/>
              <a:t>Resident Research Opportunities</a:t>
            </a:r>
            <a:endParaRPr lang="en-CA" sz="3600" kern="0" dirty="0"/>
          </a:p>
        </p:txBody>
      </p:sp>
      <p:sp>
        <p:nvSpPr>
          <p:cNvPr id="8" name="Content Placeholder 2"/>
          <p:cNvSpPr txBox="1">
            <a:spLocks/>
          </p:cNvSpPr>
          <p:nvPr/>
        </p:nvSpPr>
        <p:spPr>
          <a:xfrm>
            <a:off x="241214" y="914400"/>
            <a:ext cx="8629404" cy="4953000"/>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2400" kern="0" dirty="0" smtClean="0"/>
              <a:t>Scholarly Activity Proposals (Research blocks)</a:t>
            </a:r>
          </a:p>
          <a:p>
            <a:pPr lvl="1"/>
            <a:r>
              <a:rPr lang="en-US" sz="2000" kern="0" dirty="0" smtClean="0"/>
              <a:t>113 submitted by PGY 2, 3, 4’s in Internal Medicine in 2016</a:t>
            </a:r>
          </a:p>
          <a:p>
            <a:pPr lvl="1"/>
            <a:r>
              <a:rPr lang="en-US" sz="2000" kern="0" dirty="0" smtClean="0"/>
              <a:t>We encourage you to find a mentor who can guide you through this project and topic that sparks your interest</a:t>
            </a:r>
          </a:p>
          <a:p>
            <a:pPr lvl="1"/>
            <a:endParaRPr lang="en-US" sz="2000" kern="0" dirty="0"/>
          </a:p>
          <a:p>
            <a:r>
              <a:rPr lang="en-US" sz="2400" kern="0" dirty="0" smtClean="0"/>
              <a:t>Elliot Phillipson Clinician Scientist and Clinician Educator Training Program</a:t>
            </a:r>
          </a:p>
          <a:p>
            <a:pPr lvl="1"/>
            <a:r>
              <a:rPr lang="en-US" sz="2000" kern="0" dirty="0" smtClean="0"/>
              <a:t>Become a ‘Phillipson Scholar’</a:t>
            </a:r>
          </a:p>
          <a:p>
            <a:pPr lvl="1"/>
            <a:r>
              <a:rPr lang="en-US" sz="2000" kern="0" dirty="0" smtClean="0"/>
              <a:t>Entry typically in PGY 5 or 6, applications due in early December each year</a:t>
            </a:r>
            <a:endParaRPr lang="en-US" sz="2000" kern="0" dirty="0"/>
          </a:p>
          <a:p>
            <a:pPr lvl="1"/>
            <a:r>
              <a:rPr lang="en-US" sz="2000" kern="0" dirty="0" smtClean="0"/>
              <a:t>Applicants pursue a thesis based degree (MSc or PhD) and receive $75,000 salary guarantee for two year and have 90% protected time for research </a:t>
            </a:r>
          </a:p>
          <a:p>
            <a:pPr lvl="1"/>
            <a:r>
              <a:rPr lang="en-US" sz="2000" kern="0" dirty="0" smtClean="0"/>
              <a:t>This is an excellent pathway to a career as a Clinician Scientist</a:t>
            </a:r>
          </a:p>
        </p:txBody>
      </p:sp>
    </p:spTree>
    <p:extLst>
      <p:ext uri="{BB962C8B-B14F-4D97-AF65-F5344CB8AC3E}">
        <p14:creationId xmlns:p14="http://schemas.microsoft.com/office/powerpoint/2010/main" val="1846833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6516216" y="6315075"/>
            <a:ext cx="2389659" cy="282277"/>
          </a:xfrm>
        </p:spPr>
        <p:txBody>
          <a:bodyPr/>
          <a:lstStyle/>
          <a:p>
            <a:pPr>
              <a:defRPr/>
            </a:pPr>
            <a:r>
              <a:rPr lang="en-CA" altLang="en-US" dirty="0" smtClean="0"/>
              <a:t>Date</a:t>
            </a:r>
            <a:endParaRPr lang="en-US" altLang="en-US" dirty="0"/>
          </a:p>
        </p:txBody>
      </p:sp>
      <p:sp>
        <p:nvSpPr>
          <p:cNvPr id="5" name="Title 1"/>
          <p:cNvSpPr txBox="1">
            <a:spLocks/>
          </p:cNvSpPr>
          <p:nvPr/>
        </p:nvSpPr>
        <p:spPr>
          <a:xfrm>
            <a:off x="382027" y="1420695"/>
            <a:ext cx="8486529"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2400" kern="0" dirty="0" smtClean="0"/>
              <a:t>1. ENSURE </a:t>
            </a:r>
            <a:r>
              <a:rPr lang="en-US" sz="2400" kern="0" dirty="0"/>
              <a:t>THAT THE PERSPECTIVES AND EXPERIENCES OF OUR PATIENTS AND THEIR FAMILIES DRIVE OUR WORK </a:t>
            </a:r>
            <a:r>
              <a:rPr lang="en-CA" sz="2400" kern="0" dirty="0" smtClean="0"/>
              <a:t> </a:t>
            </a:r>
            <a:endParaRPr lang="en-CA" sz="2400" kern="0" dirty="0"/>
          </a:p>
        </p:txBody>
      </p:sp>
      <p:sp>
        <p:nvSpPr>
          <p:cNvPr id="6" name="Content Placeholder 2"/>
          <p:cNvSpPr txBox="1">
            <a:spLocks/>
          </p:cNvSpPr>
          <p:nvPr/>
        </p:nvSpPr>
        <p:spPr>
          <a:xfrm>
            <a:off x="310589" y="2667000"/>
            <a:ext cx="8629404" cy="859988"/>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600" kern="0" dirty="0"/>
              <a:t>Work with patient advocacy groups to understand the needs of our patients and their families </a:t>
            </a:r>
            <a:endParaRPr lang="en-US" sz="1600" kern="0" dirty="0" smtClean="0"/>
          </a:p>
          <a:p>
            <a:r>
              <a:rPr lang="en-US" sz="1600" kern="0" dirty="0"/>
              <a:t>Engage representatives from patient groups to be part of steering committees for research networks</a:t>
            </a:r>
            <a:endParaRPr lang="en-CA" sz="1600" kern="0" dirty="0"/>
          </a:p>
        </p:txBody>
      </p:sp>
      <p:sp>
        <p:nvSpPr>
          <p:cNvPr id="8" name="Title 1"/>
          <p:cNvSpPr txBox="1">
            <a:spLocks/>
          </p:cNvSpPr>
          <p:nvPr/>
        </p:nvSpPr>
        <p:spPr>
          <a:xfrm>
            <a:off x="320887" y="3810000"/>
            <a:ext cx="8486529"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2400" kern="0" dirty="0"/>
              <a:t>2</a:t>
            </a:r>
            <a:r>
              <a:rPr lang="en-US" sz="2400" kern="0" dirty="0" smtClean="0"/>
              <a:t>. </a:t>
            </a:r>
            <a:r>
              <a:rPr lang="en-US" sz="2400" kern="0" dirty="0"/>
              <a:t>PROMOTE EQUITY, DIVERSITY AND PROFESSIONALISM</a:t>
            </a:r>
            <a:endParaRPr lang="en-CA" sz="2400" kern="0" dirty="0"/>
          </a:p>
        </p:txBody>
      </p:sp>
      <p:sp>
        <p:nvSpPr>
          <p:cNvPr id="9" name="Content Placeholder 2"/>
          <p:cNvSpPr txBox="1">
            <a:spLocks/>
          </p:cNvSpPr>
          <p:nvPr/>
        </p:nvSpPr>
        <p:spPr>
          <a:xfrm>
            <a:off x="310590" y="4800600"/>
            <a:ext cx="8629404" cy="859988"/>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600" kern="0" dirty="0"/>
              <a:t>Form a committee in partnership with the Vice Chair of Mentorship, Equity and Diversity to promote diversity in our CS/CI community.</a:t>
            </a:r>
            <a:endParaRPr lang="en-CA" sz="1600" kern="0" dirty="0"/>
          </a:p>
        </p:txBody>
      </p:sp>
      <p:sp>
        <p:nvSpPr>
          <p:cNvPr id="7" name="Title 1"/>
          <p:cNvSpPr txBox="1">
            <a:spLocks/>
          </p:cNvSpPr>
          <p:nvPr/>
        </p:nvSpPr>
        <p:spPr>
          <a:xfrm>
            <a:off x="310589" y="185481"/>
            <a:ext cx="8486529"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3600" kern="0" dirty="0" smtClean="0"/>
              <a:t>DoM Strategic Priorities: Research</a:t>
            </a:r>
            <a:endParaRPr lang="en-CA" sz="3600" kern="0" dirty="0"/>
          </a:p>
        </p:txBody>
      </p:sp>
    </p:spTree>
    <p:extLst>
      <p:ext uri="{BB962C8B-B14F-4D97-AF65-F5344CB8AC3E}">
        <p14:creationId xmlns:p14="http://schemas.microsoft.com/office/powerpoint/2010/main" val="4054915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6516216" y="6315075"/>
            <a:ext cx="2389659" cy="282277"/>
          </a:xfrm>
        </p:spPr>
        <p:txBody>
          <a:bodyPr/>
          <a:lstStyle/>
          <a:p>
            <a:pPr>
              <a:defRPr/>
            </a:pPr>
            <a:r>
              <a:rPr lang="en-CA" altLang="en-US" dirty="0" smtClean="0"/>
              <a:t>Date</a:t>
            </a:r>
            <a:endParaRPr lang="en-US" altLang="en-US" dirty="0"/>
          </a:p>
        </p:txBody>
      </p:sp>
      <p:sp>
        <p:nvSpPr>
          <p:cNvPr id="5" name="Title 1"/>
          <p:cNvSpPr txBox="1">
            <a:spLocks/>
          </p:cNvSpPr>
          <p:nvPr/>
        </p:nvSpPr>
        <p:spPr>
          <a:xfrm>
            <a:off x="276471" y="416143"/>
            <a:ext cx="10515600"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CA" kern="0" dirty="0" smtClean="0"/>
              <a:t>  </a:t>
            </a:r>
            <a:endParaRPr lang="en-CA" kern="0" dirty="0"/>
          </a:p>
        </p:txBody>
      </p:sp>
      <p:sp>
        <p:nvSpPr>
          <p:cNvPr id="7" name="Title 1"/>
          <p:cNvSpPr txBox="1">
            <a:spLocks/>
          </p:cNvSpPr>
          <p:nvPr/>
        </p:nvSpPr>
        <p:spPr>
          <a:xfrm>
            <a:off x="303242" y="3999270"/>
            <a:ext cx="8486529" cy="850324"/>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2400" kern="0" dirty="0"/>
              <a:t>4</a:t>
            </a:r>
            <a:r>
              <a:rPr lang="en-US" sz="2400" kern="0" dirty="0" smtClean="0"/>
              <a:t>. </a:t>
            </a:r>
            <a:r>
              <a:rPr lang="en-US" sz="2400" kern="0" dirty="0"/>
              <a:t>ALIGN PHYSICIAN TRAINING TO MEET FUTURE POPULATION NEEDS</a:t>
            </a:r>
            <a:endParaRPr lang="en-CA" sz="2400" kern="0" dirty="0"/>
          </a:p>
        </p:txBody>
      </p:sp>
      <p:sp>
        <p:nvSpPr>
          <p:cNvPr id="8" name="Content Placeholder 2"/>
          <p:cNvSpPr txBox="1">
            <a:spLocks/>
          </p:cNvSpPr>
          <p:nvPr/>
        </p:nvSpPr>
        <p:spPr>
          <a:xfrm>
            <a:off x="276471" y="5029200"/>
            <a:ext cx="8629404" cy="859988"/>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600" kern="0" dirty="0"/>
              <a:t>Provide opportunities for all trainees to be exposed and participate in research on all front </a:t>
            </a:r>
          </a:p>
          <a:p>
            <a:r>
              <a:rPr lang="en-US" sz="1600" kern="0" dirty="0"/>
              <a:t>Engage our trainees in patient oriented research</a:t>
            </a:r>
          </a:p>
        </p:txBody>
      </p:sp>
      <p:sp>
        <p:nvSpPr>
          <p:cNvPr id="13" name="Title 1"/>
          <p:cNvSpPr txBox="1">
            <a:spLocks/>
          </p:cNvSpPr>
          <p:nvPr/>
        </p:nvSpPr>
        <p:spPr>
          <a:xfrm>
            <a:off x="303243" y="1078924"/>
            <a:ext cx="8486529"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2400" kern="0" dirty="0" smtClean="0"/>
              <a:t>3. </a:t>
            </a:r>
            <a:r>
              <a:rPr lang="en-US" sz="2400" kern="0" dirty="0"/>
              <a:t>SOCIAL ACCOUNTABILITY AND THE STEWARDSHIP OF HEALTH CARE RESOURCES </a:t>
            </a:r>
            <a:endParaRPr lang="en-CA" sz="2400" kern="0" dirty="0"/>
          </a:p>
        </p:txBody>
      </p:sp>
      <p:sp>
        <p:nvSpPr>
          <p:cNvPr id="14" name="Content Placeholder 2"/>
          <p:cNvSpPr txBox="1">
            <a:spLocks/>
          </p:cNvSpPr>
          <p:nvPr/>
        </p:nvSpPr>
        <p:spPr>
          <a:xfrm>
            <a:off x="303244" y="1815891"/>
            <a:ext cx="8629404" cy="1752600"/>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400" kern="0" dirty="0"/>
              <a:t>To insure that the discoveries made in the DoM are having an impact on individual and population </a:t>
            </a:r>
            <a:r>
              <a:rPr lang="en-US" sz="1400" kern="0" dirty="0" smtClean="0"/>
              <a:t>health</a:t>
            </a:r>
          </a:p>
          <a:p>
            <a:r>
              <a:rPr lang="en-US" sz="1400" kern="0" dirty="0"/>
              <a:t>Develop three new key translational networks that leverage excellence across divisions, between the Vice Chair portfolio’s and across departments </a:t>
            </a:r>
          </a:p>
          <a:p>
            <a:r>
              <a:rPr lang="en-US" sz="1400" kern="0" dirty="0"/>
              <a:t>Encourage our faculty to ask the following questions</a:t>
            </a:r>
            <a:r>
              <a:rPr lang="en-US" sz="1400" kern="0" dirty="0" smtClean="0"/>
              <a:t>;</a:t>
            </a:r>
          </a:p>
          <a:p>
            <a:pPr lvl="1"/>
            <a:r>
              <a:rPr lang="en-US" sz="1400" kern="0" dirty="0" smtClean="0"/>
              <a:t>What </a:t>
            </a:r>
            <a:r>
              <a:rPr lang="en-US" sz="1400" kern="0" dirty="0"/>
              <a:t>is the impact of my </a:t>
            </a:r>
            <a:r>
              <a:rPr lang="en-US" sz="1400" kern="0" dirty="0" smtClean="0"/>
              <a:t>work?</a:t>
            </a:r>
          </a:p>
          <a:p>
            <a:pPr lvl="1"/>
            <a:r>
              <a:rPr lang="en-US" sz="1400" kern="0" dirty="0" smtClean="0"/>
              <a:t>Why </a:t>
            </a:r>
            <a:r>
              <a:rPr lang="en-US" sz="1400" kern="0" dirty="0"/>
              <a:t>is it </a:t>
            </a:r>
            <a:r>
              <a:rPr lang="en-US" sz="1400" kern="0" dirty="0" smtClean="0"/>
              <a:t>important?</a:t>
            </a:r>
          </a:p>
          <a:p>
            <a:pPr lvl="1"/>
            <a:r>
              <a:rPr lang="en-US" sz="1400" kern="0" dirty="0" smtClean="0"/>
              <a:t>How </a:t>
            </a:r>
            <a:r>
              <a:rPr lang="en-US" sz="1400" kern="0" dirty="0"/>
              <a:t>can we communicate this to a lay audience/donors?</a:t>
            </a:r>
          </a:p>
        </p:txBody>
      </p:sp>
    </p:spTree>
    <p:extLst>
      <p:ext uri="{BB962C8B-B14F-4D97-AF65-F5344CB8AC3E}">
        <p14:creationId xmlns:p14="http://schemas.microsoft.com/office/powerpoint/2010/main" val="2154982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5A3F714-75C6-42FF-8A1F-2137ABC3BA38}" type="datetime1">
              <a:rPr lang="en-US" altLang="en-US" smtClean="0"/>
              <a:pPr>
                <a:defRPr/>
              </a:pPr>
              <a:t>2016-09-15</a:t>
            </a:fld>
            <a:endParaRPr lang="en-US" altLang="en-US"/>
          </a:p>
        </p:txBody>
      </p:sp>
      <p:sp>
        <p:nvSpPr>
          <p:cNvPr id="3" name="Title 1"/>
          <p:cNvSpPr txBox="1">
            <a:spLocks/>
          </p:cNvSpPr>
          <p:nvPr/>
        </p:nvSpPr>
        <p:spPr>
          <a:xfrm>
            <a:off x="241212" y="533400"/>
            <a:ext cx="8486529" cy="850324"/>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2400" kern="0" dirty="0" smtClean="0"/>
              <a:t>5</a:t>
            </a:r>
            <a:r>
              <a:rPr lang="en-US" sz="2400" kern="0" dirty="0"/>
              <a:t>. PROMOTE THE GENERATION AND TRANSLATION OF NEW KNOWLEDGE TO IMPACT HEALTH</a:t>
            </a:r>
            <a:endParaRPr lang="en-CA" sz="2400" kern="0" dirty="0"/>
          </a:p>
        </p:txBody>
      </p:sp>
      <p:sp>
        <p:nvSpPr>
          <p:cNvPr id="4" name="Content Placeholder 2"/>
          <p:cNvSpPr txBox="1">
            <a:spLocks/>
          </p:cNvSpPr>
          <p:nvPr/>
        </p:nvSpPr>
        <p:spPr>
          <a:xfrm>
            <a:off x="265926" y="1392794"/>
            <a:ext cx="8629404" cy="2147183"/>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600" kern="0" dirty="0"/>
              <a:t>Work closely with computational scientists and data coordination centers to develop state of the art database systems. This will facilitate the tracking of our research from basic science discoveries, through clinical research to changes in practice (guidelines) and individual health</a:t>
            </a:r>
            <a:r>
              <a:rPr lang="en-US" sz="1600" kern="0" dirty="0" smtClean="0"/>
              <a:t>.</a:t>
            </a:r>
          </a:p>
          <a:p>
            <a:r>
              <a:rPr lang="en-US" sz="1600" kern="0" dirty="0"/>
              <a:t>Environmental scan of what core facilitates exists across the university to provide methodology, statistical database support. Foster networks that are interdisciplinary, inter-divisional, cross-departmental to address complex questions and encompass basic scientists, clinical researchers, and knowledge translation experts</a:t>
            </a:r>
          </a:p>
        </p:txBody>
      </p:sp>
      <p:sp>
        <p:nvSpPr>
          <p:cNvPr id="5" name="Title 1"/>
          <p:cNvSpPr txBox="1">
            <a:spLocks/>
          </p:cNvSpPr>
          <p:nvPr/>
        </p:nvSpPr>
        <p:spPr>
          <a:xfrm>
            <a:off x="265926" y="3539977"/>
            <a:ext cx="8486529" cy="850324"/>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2400" kern="0" dirty="0"/>
              <a:t>6. ENHANCE MENTORSHIP ACROSS THE ACADEMIC LIFESPAN OPTIMIZE FACULTY MEMBERS’ WELL-BEING AND ACADEMIC SUCCESS</a:t>
            </a:r>
            <a:endParaRPr lang="en-CA" sz="2400" kern="0" dirty="0"/>
          </a:p>
        </p:txBody>
      </p:sp>
      <p:sp>
        <p:nvSpPr>
          <p:cNvPr id="6" name="Content Placeholder 2"/>
          <p:cNvSpPr txBox="1">
            <a:spLocks/>
          </p:cNvSpPr>
          <p:nvPr/>
        </p:nvSpPr>
        <p:spPr>
          <a:xfrm>
            <a:off x="241212" y="4724400"/>
            <a:ext cx="8629404" cy="859988"/>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600" kern="0" dirty="0"/>
              <a:t>Involve all DoM faculty member in some aspect of research </a:t>
            </a:r>
            <a:r>
              <a:rPr lang="en-US" sz="1600" kern="0" dirty="0" smtClean="0"/>
              <a:t>activity</a:t>
            </a:r>
          </a:p>
          <a:p>
            <a:r>
              <a:rPr lang="en-US" sz="1600" kern="0" dirty="0"/>
              <a:t>Formalize scientific review of funded research applications using members of the Research Committee, particularly for junior faculty and faculty identified as needing extra support during the merit process</a:t>
            </a:r>
          </a:p>
        </p:txBody>
      </p:sp>
    </p:spTree>
    <p:extLst>
      <p:ext uri="{BB962C8B-B14F-4D97-AF65-F5344CB8AC3E}">
        <p14:creationId xmlns:p14="http://schemas.microsoft.com/office/powerpoint/2010/main" val="1133244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5A3F714-75C6-42FF-8A1F-2137ABC3BA38}" type="datetime1">
              <a:rPr lang="en-US" altLang="en-US" smtClean="0"/>
              <a:pPr>
                <a:defRPr/>
              </a:pPr>
              <a:t>2016-09-15</a:t>
            </a:fld>
            <a:endParaRPr lang="en-US" altLang="en-US"/>
          </a:p>
        </p:txBody>
      </p:sp>
      <p:sp>
        <p:nvSpPr>
          <p:cNvPr id="3" name="Title 1"/>
          <p:cNvSpPr txBox="1">
            <a:spLocks/>
          </p:cNvSpPr>
          <p:nvPr/>
        </p:nvSpPr>
        <p:spPr>
          <a:xfrm>
            <a:off x="113270" y="3895584"/>
            <a:ext cx="8486529" cy="850324"/>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2400" kern="0" dirty="0"/>
              <a:t>8</a:t>
            </a:r>
            <a:r>
              <a:rPr lang="en-US" sz="2400" kern="0" dirty="0" smtClean="0"/>
              <a:t>. </a:t>
            </a:r>
            <a:r>
              <a:rPr lang="en-US" sz="2400" kern="0" dirty="0"/>
              <a:t>RAISE FUNDS TO ACHIEVE OUR GOALS</a:t>
            </a:r>
            <a:endParaRPr lang="en-CA" sz="2400" kern="0" dirty="0"/>
          </a:p>
        </p:txBody>
      </p:sp>
      <p:sp>
        <p:nvSpPr>
          <p:cNvPr id="4" name="Title 1"/>
          <p:cNvSpPr txBox="1">
            <a:spLocks/>
          </p:cNvSpPr>
          <p:nvPr/>
        </p:nvSpPr>
        <p:spPr>
          <a:xfrm>
            <a:off x="308316" y="1049411"/>
            <a:ext cx="8683284" cy="850324"/>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2400" kern="0" dirty="0" smtClean="0"/>
              <a:t>7. RECOGNIZE </a:t>
            </a:r>
            <a:r>
              <a:rPr lang="en-US" sz="2400" kern="0" dirty="0"/>
              <a:t>THE CONTRIBUTIONS OF ALL OUR FACULTY MEMBERS, OUR INTER-PROFESSIONAL COLLEAGUES AND BOTH OUR HOSPITAL AND UNIVERSITY IDENTITIES </a:t>
            </a:r>
            <a:r>
              <a:rPr lang="en-US" sz="2400" kern="0" dirty="0" smtClean="0"/>
              <a:t> </a:t>
            </a:r>
            <a:endParaRPr lang="en-CA" sz="2400" kern="0" dirty="0"/>
          </a:p>
        </p:txBody>
      </p:sp>
      <p:sp>
        <p:nvSpPr>
          <p:cNvPr id="8" name="Content Placeholder 2"/>
          <p:cNvSpPr txBox="1">
            <a:spLocks/>
          </p:cNvSpPr>
          <p:nvPr/>
        </p:nvSpPr>
        <p:spPr>
          <a:xfrm>
            <a:off x="287721" y="2514600"/>
            <a:ext cx="8629404" cy="1600200"/>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600" kern="0" dirty="0"/>
              <a:t>Increase and formalize our processes of recognition for faculty members’ research </a:t>
            </a:r>
            <a:r>
              <a:rPr lang="en-US" sz="1600" kern="0" dirty="0" smtClean="0"/>
              <a:t>contributions</a:t>
            </a:r>
          </a:p>
          <a:p>
            <a:r>
              <a:rPr lang="en-US" sz="1600" kern="0" dirty="0"/>
              <a:t>Form an awards sub-committee of the research committee to work with the Faculty of Medicine and </a:t>
            </a:r>
            <a:r>
              <a:rPr lang="en-US" sz="1600" kern="0" dirty="0" err="1"/>
              <a:t>UofT</a:t>
            </a:r>
            <a:r>
              <a:rPr lang="en-US" sz="1600" kern="0" dirty="0"/>
              <a:t> Strategic Priorities office to select and nominate DoM faculty members for major awards, building to major international prizes</a:t>
            </a:r>
          </a:p>
        </p:txBody>
      </p:sp>
      <p:sp>
        <p:nvSpPr>
          <p:cNvPr id="10" name="Content Placeholder 2"/>
          <p:cNvSpPr txBox="1">
            <a:spLocks/>
          </p:cNvSpPr>
          <p:nvPr/>
        </p:nvSpPr>
        <p:spPr>
          <a:xfrm>
            <a:off x="318613" y="4495800"/>
            <a:ext cx="8629404" cy="1600200"/>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r>
              <a:rPr lang="en-US" sz="1600" kern="0" dirty="0"/>
              <a:t>Leverage our size and breadth of expertise to create a case for supporting transformational, programmatic and cross divisional research </a:t>
            </a:r>
            <a:r>
              <a:rPr lang="en-US" sz="1600" kern="0" dirty="0" smtClean="0"/>
              <a:t>endeavors</a:t>
            </a:r>
          </a:p>
          <a:p>
            <a:r>
              <a:rPr lang="en-US" sz="1600" kern="0" dirty="0"/>
              <a:t>Develop a Network Steering Committee to create a model for funding international partnerships and </a:t>
            </a:r>
            <a:r>
              <a:rPr lang="en-US" sz="1600" kern="0" dirty="0" smtClean="0"/>
              <a:t>symposia</a:t>
            </a:r>
          </a:p>
          <a:p>
            <a:r>
              <a:rPr lang="en-US" sz="1600" kern="0" dirty="0"/>
              <a:t>Include University and Hospital Advancement in all Network Steering committee meetings</a:t>
            </a:r>
          </a:p>
        </p:txBody>
      </p:sp>
    </p:spTree>
    <p:extLst>
      <p:ext uri="{BB962C8B-B14F-4D97-AF65-F5344CB8AC3E}">
        <p14:creationId xmlns:p14="http://schemas.microsoft.com/office/powerpoint/2010/main" val="735161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6516216" y="6315075"/>
            <a:ext cx="2389659" cy="282277"/>
          </a:xfrm>
        </p:spPr>
        <p:txBody>
          <a:bodyPr/>
          <a:lstStyle/>
          <a:p>
            <a:pPr>
              <a:defRPr/>
            </a:pPr>
            <a:r>
              <a:rPr lang="en-CA" altLang="en-US" dirty="0" smtClean="0"/>
              <a:t>Date</a:t>
            </a:r>
            <a:endParaRPr lang="en-US" altLang="en-US" dirty="0"/>
          </a:p>
        </p:txBody>
      </p:sp>
      <p:sp>
        <p:nvSpPr>
          <p:cNvPr id="5" name="Title 1"/>
          <p:cNvSpPr txBox="1">
            <a:spLocks/>
          </p:cNvSpPr>
          <p:nvPr/>
        </p:nvSpPr>
        <p:spPr>
          <a:xfrm>
            <a:off x="276471" y="416143"/>
            <a:ext cx="10515600"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CA" kern="0" dirty="0" smtClean="0"/>
              <a:t>XYZ Initiative </a:t>
            </a:r>
            <a:endParaRPr lang="en-CA" kern="0" dirty="0"/>
          </a:p>
        </p:txBody>
      </p:sp>
      <p:sp>
        <p:nvSpPr>
          <p:cNvPr id="11" name="Up Arrow 10"/>
          <p:cNvSpPr/>
          <p:nvPr/>
        </p:nvSpPr>
        <p:spPr bwMode="auto">
          <a:xfrm rot="3732991">
            <a:off x="4459541" y="440290"/>
            <a:ext cx="304797" cy="6055356"/>
          </a:xfrm>
          <a:prstGeom prst="upArrow">
            <a:avLst/>
          </a:prstGeom>
          <a:ln>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ヒラギノ角ゴ Pro W3" pitchFamily="-128" charset="-128"/>
            </a:endParaRPr>
          </a:p>
        </p:txBody>
      </p:sp>
      <p:sp>
        <p:nvSpPr>
          <p:cNvPr id="3" name="Notched Right Arrow 2"/>
          <p:cNvSpPr/>
          <p:nvPr/>
        </p:nvSpPr>
        <p:spPr bwMode="auto">
          <a:xfrm>
            <a:off x="1744878" y="4800596"/>
            <a:ext cx="6484722" cy="304800"/>
          </a:xfrm>
          <a:prstGeom prst="notchedRightArrow">
            <a:avLst/>
          </a:prstGeom>
          <a:ln>
            <a:headEnd type="none" w="med" len="med"/>
            <a:tailEnd type="none" w="med" len="med"/>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ヒラギノ角ゴ Pro W3" pitchFamily="-128" charset="-128"/>
            </a:endParaRPr>
          </a:p>
        </p:txBody>
      </p:sp>
      <p:sp>
        <p:nvSpPr>
          <p:cNvPr id="7" name="Notched Right Arrow 6"/>
          <p:cNvSpPr/>
          <p:nvPr/>
        </p:nvSpPr>
        <p:spPr bwMode="auto">
          <a:xfrm rot="16200000">
            <a:off x="181451" y="3270122"/>
            <a:ext cx="3361634" cy="304800"/>
          </a:xfrm>
          <a:prstGeom prst="notchedRightArrow">
            <a:avLst/>
          </a:prstGeom>
          <a:ln>
            <a:headEnd type="none" w="med" len="med"/>
            <a:tailEnd type="none" w="med" len="med"/>
          </a:ln>
          <a:extLst/>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ヒラギノ角ゴ Pro W3" pitchFamily="-128" charset="-128"/>
            </a:endParaRPr>
          </a:p>
        </p:txBody>
      </p:sp>
      <p:sp>
        <p:nvSpPr>
          <p:cNvPr id="13" name="TextBox 12"/>
          <p:cNvSpPr txBox="1"/>
          <p:nvPr/>
        </p:nvSpPr>
        <p:spPr>
          <a:xfrm>
            <a:off x="761486" y="1828800"/>
            <a:ext cx="1253182" cy="369332"/>
          </a:xfrm>
          <a:prstGeom prst="rect">
            <a:avLst/>
          </a:prstGeom>
          <a:noFill/>
        </p:spPr>
        <p:txBody>
          <a:bodyPr wrap="square" rtlCol="0">
            <a:spAutoFit/>
          </a:bodyPr>
          <a:lstStyle/>
          <a:p>
            <a:r>
              <a:rPr lang="en-US" dirty="0" smtClean="0"/>
              <a:t>Bedside</a:t>
            </a:r>
            <a:endParaRPr lang="en-US" dirty="0"/>
          </a:p>
        </p:txBody>
      </p:sp>
      <p:sp>
        <p:nvSpPr>
          <p:cNvPr id="14" name="TextBox 13"/>
          <p:cNvSpPr txBox="1"/>
          <p:nvPr/>
        </p:nvSpPr>
        <p:spPr>
          <a:xfrm>
            <a:off x="913371" y="4615930"/>
            <a:ext cx="949412" cy="369332"/>
          </a:xfrm>
          <a:prstGeom prst="rect">
            <a:avLst/>
          </a:prstGeom>
          <a:noFill/>
        </p:spPr>
        <p:txBody>
          <a:bodyPr wrap="square" rtlCol="0">
            <a:spAutoFit/>
          </a:bodyPr>
          <a:lstStyle/>
          <a:p>
            <a:r>
              <a:rPr lang="en-US" dirty="0" smtClean="0"/>
              <a:t>Bench</a:t>
            </a:r>
            <a:endParaRPr lang="en-US" dirty="0"/>
          </a:p>
        </p:txBody>
      </p:sp>
      <p:sp>
        <p:nvSpPr>
          <p:cNvPr id="15" name="TextBox 14"/>
          <p:cNvSpPr txBox="1"/>
          <p:nvPr/>
        </p:nvSpPr>
        <p:spPr>
          <a:xfrm rot="16200000">
            <a:off x="-909080" y="3182263"/>
            <a:ext cx="2971800" cy="461665"/>
          </a:xfrm>
          <a:prstGeom prst="rect">
            <a:avLst/>
          </a:prstGeom>
          <a:noFill/>
        </p:spPr>
        <p:txBody>
          <a:bodyPr wrap="square" rtlCol="0">
            <a:spAutoFit/>
          </a:bodyPr>
          <a:lstStyle/>
          <a:p>
            <a:pPr algn="ctr"/>
            <a:r>
              <a:rPr lang="en-US" sz="2400" b="1" dirty="0" smtClean="0"/>
              <a:t>Cross pillar</a:t>
            </a:r>
            <a:endParaRPr lang="en-US" sz="2400" b="1" dirty="0"/>
          </a:p>
        </p:txBody>
      </p:sp>
      <p:sp>
        <p:nvSpPr>
          <p:cNvPr id="16" name="TextBox 15"/>
          <p:cNvSpPr txBox="1"/>
          <p:nvPr/>
        </p:nvSpPr>
        <p:spPr>
          <a:xfrm>
            <a:off x="1971937" y="5181600"/>
            <a:ext cx="1253182" cy="369332"/>
          </a:xfrm>
          <a:prstGeom prst="rect">
            <a:avLst/>
          </a:prstGeom>
          <a:noFill/>
        </p:spPr>
        <p:txBody>
          <a:bodyPr wrap="square" rtlCol="0">
            <a:spAutoFit/>
          </a:bodyPr>
          <a:lstStyle/>
          <a:p>
            <a:r>
              <a:rPr lang="en-US" dirty="0" err="1" smtClean="0"/>
              <a:t>UofT</a:t>
            </a:r>
            <a:endParaRPr lang="en-US" dirty="0"/>
          </a:p>
        </p:txBody>
      </p:sp>
      <p:sp>
        <p:nvSpPr>
          <p:cNvPr id="17" name="TextBox 16"/>
          <p:cNvSpPr txBox="1"/>
          <p:nvPr/>
        </p:nvSpPr>
        <p:spPr>
          <a:xfrm>
            <a:off x="3501339" y="5486400"/>
            <a:ext cx="2971800" cy="461665"/>
          </a:xfrm>
          <a:prstGeom prst="rect">
            <a:avLst/>
          </a:prstGeom>
          <a:noFill/>
        </p:spPr>
        <p:txBody>
          <a:bodyPr wrap="square" rtlCol="0">
            <a:spAutoFit/>
          </a:bodyPr>
          <a:lstStyle/>
          <a:p>
            <a:pPr algn="ctr"/>
            <a:r>
              <a:rPr lang="en-US" sz="2400" b="1" dirty="0" smtClean="0"/>
              <a:t>Cross Institutional</a:t>
            </a:r>
            <a:endParaRPr lang="en-US" sz="2400" b="1" dirty="0"/>
          </a:p>
        </p:txBody>
      </p:sp>
      <p:sp>
        <p:nvSpPr>
          <p:cNvPr id="18" name="TextBox 17"/>
          <p:cNvSpPr txBox="1"/>
          <p:nvPr/>
        </p:nvSpPr>
        <p:spPr>
          <a:xfrm>
            <a:off x="2819400" y="5178967"/>
            <a:ext cx="3276599" cy="369332"/>
          </a:xfrm>
          <a:prstGeom prst="rect">
            <a:avLst/>
          </a:prstGeom>
          <a:noFill/>
        </p:spPr>
        <p:txBody>
          <a:bodyPr wrap="square" rtlCol="0">
            <a:spAutoFit/>
          </a:bodyPr>
          <a:lstStyle/>
          <a:p>
            <a:r>
              <a:rPr lang="en-US" dirty="0" smtClean="0"/>
              <a:t>Hospital Research Institutes</a:t>
            </a:r>
            <a:endParaRPr lang="en-US" dirty="0"/>
          </a:p>
        </p:txBody>
      </p:sp>
      <p:sp>
        <p:nvSpPr>
          <p:cNvPr id="19" name="TextBox 18"/>
          <p:cNvSpPr txBox="1"/>
          <p:nvPr/>
        </p:nvSpPr>
        <p:spPr>
          <a:xfrm>
            <a:off x="5886966" y="5177366"/>
            <a:ext cx="2571234" cy="369332"/>
          </a:xfrm>
          <a:prstGeom prst="rect">
            <a:avLst/>
          </a:prstGeom>
          <a:noFill/>
        </p:spPr>
        <p:txBody>
          <a:bodyPr wrap="square" rtlCol="0">
            <a:spAutoFit/>
          </a:bodyPr>
          <a:lstStyle/>
          <a:p>
            <a:r>
              <a:rPr lang="en-US" dirty="0" smtClean="0"/>
              <a:t>Community Hospitals</a:t>
            </a:r>
            <a:endParaRPr lang="en-US" dirty="0"/>
          </a:p>
        </p:txBody>
      </p:sp>
      <p:sp>
        <p:nvSpPr>
          <p:cNvPr id="20" name="TextBox 19"/>
          <p:cNvSpPr txBox="1"/>
          <p:nvPr/>
        </p:nvSpPr>
        <p:spPr>
          <a:xfrm rot="19932948">
            <a:off x="2081040" y="2774445"/>
            <a:ext cx="5210231" cy="461665"/>
          </a:xfrm>
          <a:prstGeom prst="rect">
            <a:avLst/>
          </a:prstGeom>
          <a:noFill/>
        </p:spPr>
        <p:txBody>
          <a:bodyPr wrap="square" rtlCol="0">
            <a:spAutoFit/>
          </a:bodyPr>
          <a:lstStyle/>
          <a:p>
            <a:pPr algn="ctr"/>
            <a:r>
              <a:rPr lang="en-US" sz="2400" b="1" dirty="0" smtClean="0"/>
              <a:t>Cross Divisional /Disciplinary</a:t>
            </a:r>
            <a:endParaRPr lang="en-US" sz="2400" b="1" dirty="0"/>
          </a:p>
        </p:txBody>
      </p:sp>
    </p:spTree>
    <p:extLst>
      <p:ext uri="{BB962C8B-B14F-4D97-AF65-F5344CB8AC3E}">
        <p14:creationId xmlns:p14="http://schemas.microsoft.com/office/powerpoint/2010/main" val="2472074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5A3F714-75C6-42FF-8A1F-2137ABC3BA38}" type="datetime1">
              <a:rPr lang="en-US" altLang="en-US" smtClean="0"/>
              <a:pPr>
                <a:defRPr/>
              </a:pPr>
              <a:t>2016-09-15</a:t>
            </a:fld>
            <a:endParaRPr lang="en-US" altLang="en-US"/>
          </a:p>
        </p:txBody>
      </p:sp>
      <p:sp>
        <p:nvSpPr>
          <p:cNvPr id="3" name="Title 1"/>
          <p:cNvSpPr txBox="1">
            <a:spLocks/>
          </p:cNvSpPr>
          <p:nvPr/>
        </p:nvSpPr>
        <p:spPr>
          <a:xfrm>
            <a:off x="310589" y="185481"/>
            <a:ext cx="8486529" cy="1325563"/>
          </a:xfrm>
          <a:prstGeom prst="rect">
            <a:avLst/>
          </a:prstGeom>
        </p:spPr>
        <p:txBody>
          <a:bodyPr/>
          <a:lstStyle>
            <a:lvl1pPr marL="55563" algn="l" rtl="0" eaLnBrk="1" fontAlgn="base" hangingPunct="1">
              <a:spcBef>
                <a:spcPct val="0"/>
              </a:spcBef>
              <a:spcAft>
                <a:spcPct val="0"/>
              </a:spcAft>
              <a:defRPr sz="4400">
                <a:solidFill>
                  <a:srgbClr val="001948"/>
                </a:solidFill>
                <a:latin typeface="+mj-lt"/>
                <a:ea typeface="+mj-ea"/>
                <a:cs typeface="+mj-cs"/>
              </a:defRPr>
            </a:lvl1pPr>
            <a:lvl2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2pPr>
            <a:lvl3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3pPr>
            <a:lvl4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4pPr>
            <a:lvl5pPr marL="555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5pPr>
            <a:lvl6pPr marL="5127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6pPr>
            <a:lvl7pPr marL="9699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7pPr>
            <a:lvl8pPr marL="14271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8pPr>
            <a:lvl9pPr marL="1884363" algn="l" rtl="0" eaLnBrk="1" fontAlgn="base" hangingPunct="1">
              <a:spcBef>
                <a:spcPct val="0"/>
              </a:spcBef>
              <a:spcAft>
                <a:spcPct val="0"/>
              </a:spcAft>
              <a:defRPr sz="4400">
                <a:solidFill>
                  <a:srgbClr val="001948"/>
                </a:solidFill>
                <a:latin typeface="Centaur MT" pitchFamily="-128" charset="0"/>
                <a:ea typeface="ヒラギノ角ゴ Pro W3" pitchFamily="-128" charset="-128"/>
              </a:defRPr>
            </a:lvl9pPr>
          </a:lstStyle>
          <a:p>
            <a:r>
              <a:rPr lang="en-US" sz="4000" kern="0" dirty="0" smtClean="0"/>
              <a:t>Issues Effecting Research in Toronto</a:t>
            </a:r>
            <a:endParaRPr lang="en-CA" sz="4000" kern="0" dirty="0"/>
          </a:p>
        </p:txBody>
      </p:sp>
      <p:sp>
        <p:nvSpPr>
          <p:cNvPr id="4" name="Content Placeholder 2"/>
          <p:cNvSpPr txBox="1">
            <a:spLocks/>
          </p:cNvSpPr>
          <p:nvPr/>
        </p:nvSpPr>
        <p:spPr>
          <a:xfrm>
            <a:off x="310589" y="1676400"/>
            <a:ext cx="8629404" cy="4419600"/>
          </a:xfrm>
          <a:prstGeom prst="rect">
            <a:avLst/>
          </a:prstGeom>
        </p:spPr>
        <p:txBody>
          <a:bodyPr/>
          <a:lstStyle>
            <a:lvl1pPr marL="342900" indent="-287338" algn="l" rtl="0" eaLnBrk="1" fontAlgn="base" hangingPunct="1">
              <a:spcBef>
                <a:spcPct val="20000"/>
              </a:spcBef>
              <a:spcAft>
                <a:spcPct val="0"/>
              </a:spcAft>
              <a:buChar char="•"/>
              <a:defRPr sz="3200">
                <a:solidFill>
                  <a:srgbClr val="001948"/>
                </a:solidFill>
                <a:latin typeface="+mn-lt"/>
                <a:ea typeface="+mn-ea"/>
                <a:cs typeface="+mn-cs"/>
              </a:defRPr>
            </a:lvl1pPr>
            <a:lvl2pPr marL="742950" indent="-285750" algn="l" rtl="0" eaLnBrk="1" fontAlgn="base" hangingPunct="1">
              <a:spcBef>
                <a:spcPct val="20000"/>
              </a:spcBef>
              <a:spcAft>
                <a:spcPct val="0"/>
              </a:spcAft>
              <a:buChar char="–"/>
              <a:defRPr sz="2800">
                <a:solidFill>
                  <a:srgbClr val="001948"/>
                </a:solidFill>
                <a:latin typeface="+mn-lt"/>
                <a:ea typeface="+mn-ea"/>
              </a:defRPr>
            </a:lvl2pPr>
            <a:lvl3pPr marL="1143000" indent="-228600" algn="l" rtl="0" eaLnBrk="1" fontAlgn="base" hangingPunct="1">
              <a:spcBef>
                <a:spcPct val="20000"/>
              </a:spcBef>
              <a:spcAft>
                <a:spcPct val="0"/>
              </a:spcAft>
              <a:buChar char="•"/>
              <a:defRPr sz="2400">
                <a:solidFill>
                  <a:srgbClr val="001948"/>
                </a:solidFill>
                <a:latin typeface="+mn-lt"/>
                <a:ea typeface="+mn-ea"/>
              </a:defRPr>
            </a:lvl3pPr>
            <a:lvl4pPr marL="1600200" indent="-228600" algn="l" rtl="0" eaLnBrk="1" fontAlgn="base" hangingPunct="1">
              <a:spcBef>
                <a:spcPct val="20000"/>
              </a:spcBef>
              <a:spcAft>
                <a:spcPct val="0"/>
              </a:spcAft>
              <a:buChar char="–"/>
              <a:defRPr sz="2000">
                <a:solidFill>
                  <a:srgbClr val="001948"/>
                </a:solidFill>
                <a:latin typeface="+mn-lt"/>
                <a:ea typeface="+mn-ea"/>
              </a:defRPr>
            </a:lvl4pPr>
            <a:lvl5pPr marL="2057400" indent="-228600" algn="l" rtl="0" eaLnBrk="1" fontAlgn="base" hangingPunct="1">
              <a:spcBef>
                <a:spcPct val="20000"/>
              </a:spcBef>
              <a:spcAft>
                <a:spcPct val="0"/>
              </a:spcAft>
              <a:buChar char="»"/>
              <a:defRPr sz="2000">
                <a:solidFill>
                  <a:srgbClr val="001948"/>
                </a:solidFill>
                <a:latin typeface="+mn-lt"/>
                <a:ea typeface="+mn-ea"/>
              </a:defRPr>
            </a:lvl5pPr>
            <a:lvl6pPr marL="2514600" indent="-228600" algn="l" rtl="0" eaLnBrk="1" fontAlgn="base" hangingPunct="1">
              <a:spcBef>
                <a:spcPct val="20000"/>
              </a:spcBef>
              <a:spcAft>
                <a:spcPct val="0"/>
              </a:spcAft>
              <a:buChar char="»"/>
              <a:defRPr sz="2000">
                <a:solidFill>
                  <a:srgbClr val="001948"/>
                </a:solidFill>
                <a:latin typeface="+mn-lt"/>
                <a:ea typeface="+mn-ea"/>
              </a:defRPr>
            </a:lvl6pPr>
            <a:lvl7pPr marL="2971800" indent="-228600" algn="l" rtl="0" eaLnBrk="1" fontAlgn="base" hangingPunct="1">
              <a:spcBef>
                <a:spcPct val="20000"/>
              </a:spcBef>
              <a:spcAft>
                <a:spcPct val="0"/>
              </a:spcAft>
              <a:buChar char="»"/>
              <a:defRPr sz="2000">
                <a:solidFill>
                  <a:srgbClr val="001948"/>
                </a:solidFill>
                <a:latin typeface="+mn-lt"/>
                <a:ea typeface="+mn-ea"/>
              </a:defRPr>
            </a:lvl7pPr>
            <a:lvl8pPr marL="3429000" indent="-228600" algn="l" rtl="0" eaLnBrk="1" fontAlgn="base" hangingPunct="1">
              <a:spcBef>
                <a:spcPct val="20000"/>
              </a:spcBef>
              <a:spcAft>
                <a:spcPct val="0"/>
              </a:spcAft>
              <a:buChar char="»"/>
              <a:defRPr sz="2000">
                <a:solidFill>
                  <a:srgbClr val="001948"/>
                </a:solidFill>
                <a:latin typeface="+mn-lt"/>
                <a:ea typeface="+mn-ea"/>
              </a:defRPr>
            </a:lvl8pPr>
            <a:lvl9pPr marL="3886200" indent="-228600" algn="l" rtl="0" eaLnBrk="1" fontAlgn="base" hangingPunct="1">
              <a:spcBef>
                <a:spcPct val="20000"/>
              </a:spcBef>
              <a:spcAft>
                <a:spcPct val="0"/>
              </a:spcAft>
              <a:buChar char="»"/>
              <a:defRPr sz="2000">
                <a:solidFill>
                  <a:srgbClr val="001948"/>
                </a:solidFill>
                <a:latin typeface="+mn-lt"/>
                <a:ea typeface="+mn-ea"/>
              </a:defRPr>
            </a:lvl9pPr>
          </a:lstStyle>
          <a:p>
            <a:pPr marL="512762" lvl="0" indent="-457200">
              <a:buFont typeface="+mj-lt"/>
              <a:buAutoNum type="arabicPeriod"/>
            </a:pPr>
            <a:r>
              <a:rPr lang="en-US" sz="2400" dirty="0" smtClean="0"/>
              <a:t>Authorship</a:t>
            </a:r>
          </a:p>
          <a:p>
            <a:pPr marL="512762" lvl="0" indent="-457200">
              <a:buFont typeface="+mj-lt"/>
              <a:buAutoNum type="arabicPeriod"/>
            </a:pPr>
            <a:r>
              <a:rPr lang="en-US" sz="2400" dirty="0" smtClean="0"/>
              <a:t>Pharmaceutical </a:t>
            </a:r>
            <a:r>
              <a:rPr lang="en-US" sz="2400" dirty="0"/>
              <a:t>industry and dividing Toronto</a:t>
            </a:r>
          </a:p>
          <a:p>
            <a:pPr marL="512762" lvl="0" indent="-457200">
              <a:buFont typeface="+mj-lt"/>
              <a:buAutoNum type="arabicPeriod"/>
            </a:pPr>
            <a:r>
              <a:rPr lang="en-US" sz="2400" dirty="0"/>
              <a:t>Foundations at hospitals</a:t>
            </a:r>
          </a:p>
          <a:p>
            <a:pPr marL="512762" lvl="0" indent="-457200">
              <a:buFont typeface="+mj-lt"/>
              <a:buAutoNum type="arabicPeriod"/>
            </a:pPr>
            <a:r>
              <a:rPr lang="en-US" sz="2400" dirty="0"/>
              <a:t>Recruitment of outside candidates and need for point person(s)</a:t>
            </a:r>
          </a:p>
          <a:p>
            <a:pPr marL="512762" lvl="0" indent="-457200">
              <a:buFont typeface="+mj-lt"/>
              <a:buAutoNum type="arabicPeriod"/>
            </a:pPr>
            <a:r>
              <a:rPr lang="en-US" sz="2400" dirty="0" smtClean="0"/>
              <a:t>Indirect costs </a:t>
            </a:r>
            <a:r>
              <a:rPr lang="en-US" sz="2400" dirty="0"/>
              <a:t>to research institutes for multi-institutional grants</a:t>
            </a:r>
          </a:p>
        </p:txBody>
      </p:sp>
    </p:spTree>
    <p:extLst>
      <p:ext uri="{BB962C8B-B14F-4D97-AF65-F5344CB8AC3E}">
        <p14:creationId xmlns:p14="http://schemas.microsoft.com/office/powerpoint/2010/main" val="138668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diology_Design 1 (2)">
  <a:themeElements>
    <a:clrScheme name="Cardiology_Design 1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rdiology_Design 1 (2)">
      <a:majorFont>
        <a:latin typeface="Centaur MT"/>
        <a:ea typeface="ヒラギノ角ゴ Pro W3"/>
        <a:cs typeface=""/>
      </a:majorFont>
      <a:minorFont>
        <a:latin typeface="Centaur MT"/>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itchFamily="34" charset="0"/>
            <a:ea typeface="ヒラギノ角ゴ Pro W3"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itchFamily="34" charset="0"/>
            <a:ea typeface="ヒラギノ角ゴ Pro W3" pitchFamily="-128" charset="-128"/>
          </a:defRPr>
        </a:defPPr>
      </a:lstStyle>
    </a:lnDef>
  </a:objectDefaults>
  <a:extraClrSchemeLst>
    <a:extraClrScheme>
      <a:clrScheme name="Cardiology_Design 1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rdiology_Design 1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rdiology_Design 1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rdiology_Design 1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rdiology_Design 1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rdiology_Design 1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rdiology_Design 1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rdiology_Design 1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rdiology_Design 1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rdiology_Design 1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rdiology_Design 1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rdiology_Design 1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833</Words>
  <Application>Microsoft Office PowerPoint</Application>
  <PresentationFormat>On-screen Show (4:3)</PresentationFormat>
  <Paragraphs>88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Cardiology_Design 1 (2)</vt:lpstr>
      <vt:lpstr>Department of Medicine Michael Farkouh, Vice-Chair Research michael.farkouh@utoronto.ca cell: 416-473-6432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DC UofT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Medicine Template</dc:title>
  <dc:creator>Joanna King</dc:creator>
  <cp:lastModifiedBy>User</cp:lastModifiedBy>
  <cp:revision>20</cp:revision>
  <dcterms:created xsi:type="dcterms:W3CDTF">2016-06-02T17:06:09Z</dcterms:created>
  <dcterms:modified xsi:type="dcterms:W3CDTF">2016-09-15T13:41:15Z</dcterms:modified>
</cp:coreProperties>
</file>