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bookmarkIdSeed="2">
  <p:sldMasterIdLst>
    <p:sldMasterId id="2147483648" r:id="rId1"/>
  </p:sldMasterIdLst>
  <p:notesMasterIdLst>
    <p:notesMasterId r:id="rId53"/>
  </p:notesMasterIdLst>
  <p:handoutMasterIdLst>
    <p:handoutMasterId r:id="rId54"/>
  </p:handoutMasterIdLst>
  <p:sldIdLst>
    <p:sldId id="923" r:id="rId2"/>
    <p:sldId id="1426" r:id="rId3"/>
    <p:sldId id="1427" r:id="rId4"/>
    <p:sldId id="1488" r:id="rId5"/>
    <p:sldId id="1489" r:id="rId6"/>
    <p:sldId id="983" r:id="rId7"/>
    <p:sldId id="1475" r:id="rId8"/>
    <p:sldId id="1492" r:id="rId9"/>
    <p:sldId id="1417" r:id="rId10"/>
    <p:sldId id="1430" r:id="rId11"/>
    <p:sldId id="1419" r:id="rId12"/>
    <p:sldId id="1431" r:id="rId13"/>
    <p:sldId id="1391" r:id="rId14"/>
    <p:sldId id="1418" r:id="rId15"/>
    <p:sldId id="1328" r:id="rId16"/>
    <p:sldId id="1432" r:id="rId17"/>
    <p:sldId id="1500" r:id="rId18"/>
    <p:sldId id="1493" r:id="rId19"/>
    <p:sldId id="1434" r:id="rId20"/>
    <p:sldId id="1477" r:id="rId21"/>
    <p:sldId id="1479" r:id="rId22"/>
    <p:sldId id="1480" r:id="rId23"/>
    <p:sldId id="1481" r:id="rId24"/>
    <p:sldId id="1482" r:id="rId25"/>
    <p:sldId id="1483" r:id="rId26"/>
    <p:sldId id="1332" r:id="rId27"/>
    <p:sldId id="1304" r:id="rId28"/>
    <p:sldId id="1333" r:id="rId29"/>
    <p:sldId id="1368" r:id="rId30"/>
    <p:sldId id="1356" r:id="rId31"/>
    <p:sldId id="1348" r:id="rId32"/>
    <p:sldId id="1351" r:id="rId33"/>
    <p:sldId id="1350" r:id="rId34"/>
    <p:sldId id="1354" r:id="rId35"/>
    <p:sldId id="1363" r:id="rId36"/>
    <p:sldId id="1365" r:id="rId37"/>
    <p:sldId id="1364" r:id="rId38"/>
    <p:sldId id="1255" r:id="rId39"/>
    <p:sldId id="1256" r:id="rId40"/>
    <p:sldId id="1502" r:id="rId41"/>
    <p:sldId id="1504" r:id="rId42"/>
    <p:sldId id="1453" r:id="rId43"/>
    <p:sldId id="1461" r:id="rId44"/>
    <p:sldId id="1438" r:id="rId45"/>
    <p:sldId id="1446" r:id="rId46"/>
    <p:sldId id="1423" r:id="rId47"/>
    <p:sldId id="1449" r:id="rId48"/>
    <p:sldId id="1465" r:id="rId49"/>
    <p:sldId id="1466" r:id="rId50"/>
    <p:sldId id="1464" r:id="rId51"/>
    <p:sldId id="1486" r:id="rId52"/>
  </p:sldIdLst>
  <p:sldSz cx="9144000" cy="6858000" type="screen4x3"/>
  <p:notesSz cx="7053263"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pitchFamily="-128"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128"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128"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128"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128" charset="-128"/>
        <a:cs typeface="+mn-cs"/>
      </a:defRPr>
    </a:lvl5pPr>
    <a:lvl6pPr marL="2286000" algn="l" defTabSz="914400" rtl="0" eaLnBrk="1" latinLnBrk="0" hangingPunct="1">
      <a:defRPr sz="2400" kern="1200">
        <a:solidFill>
          <a:schemeClr val="tx1"/>
        </a:solidFill>
        <a:latin typeface="Arial" charset="0"/>
        <a:ea typeface="ヒラギノ角ゴ Pro W3" pitchFamily="-128" charset="-128"/>
        <a:cs typeface="+mn-cs"/>
      </a:defRPr>
    </a:lvl6pPr>
    <a:lvl7pPr marL="2743200" algn="l" defTabSz="914400" rtl="0" eaLnBrk="1" latinLnBrk="0" hangingPunct="1">
      <a:defRPr sz="2400" kern="1200">
        <a:solidFill>
          <a:schemeClr val="tx1"/>
        </a:solidFill>
        <a:latin typeface="Arial" charset="0"/>
        <a:ea typeface="ヒラギノ角ゴ Pro W3" pitchFamily="-128" charset="-128"/>
        <a:cs typeface="+mn-cs"/>
      </a:defRPr>
    </a:lvl7pPr>
    <a:lvl8pPr marL="3200400" algn="l" defTabSz="914400" rtl="0" eaLnBrk="1" latinLnBrk="0" hangingPunct="1">
      <a:defRPr sz="2400" kern="1200">
        <a:solidFill>
          <a:schemeClr val="tx1"/>
        </a:solidFill>
        <a:latin typeface="Arial" charset="0"/>
        <a:ea typeface="ヒラギノ角ゴ Pro W3" pitchFamily="-128" charset="-128"/>
        <a:cs typeface="+mn-cs"/>
      </a:defRPr>
    </a:lvl8pPr>
    <a:lvl9pPr marL="3657600" algn="l" defTabSz="914400" rtl="0" eaLnBrk="1" latinLnBrk="0" hangingPunct="1">
      <a:defRPr sz="2400" kern="1200">
        <a:solidFill>
          <a:schemeClr val="tx1"/>
        </a:solidFill>
        <a:latin typeface="Arial" charset="0"/>
        <a:ea typeface="ヒラギノ角ゴ Pro W3" pitchFamily="-12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2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se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B0"/>
    <a:srgbClr val="001948"/>
    <a:srgbClr val="003366"/>
    <a:srgbClr val="002060"/>
    <a:srgbClr val="336699"/>
    <a:srgbClr val="FF66CC"/>
    <a:srgbClr val="0099CC"/>
    <a:srgbClr val="0070C0"/>
    <a:srgbClr val="99CC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2" autoAdjust="0"/>
    <p:restoredTop sz="94368" autoAdjust="0"/>
  </p:normalViewPr>
  <p:slideViewPr>
    <p:cSldViewPr>
      <p:cViewPr varScale="1">
        <p:scale>
          <a:sx n="96" d="100"/>
          <a:sy n="96" d="100"/>
        </p:scale>
        <p:origin x="1002"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7452"/>
    </p:cViewPr>
  </p:sorterViewPr>
  <p:notesViewPr>
    <p:cSldViewPr>
      <p:cViewPr varScale="1">
        <p:scale>
          <a:sx n="52" d="100"/>
          <a:sy n="52" d="100"/>
        </p:scale>
        <p:origin x="1780" y="64"/>
      </p:cViewPr>
      <p:guideLst>
        <p:guide orient="horz" pos="2932"/>
        <p:guide pos="222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hawkerg\AppData\Local\Microsoft\Windows\INetCache\Content.Outlook\323MKEU3\Web%20Analytics%20high%20level%20Jan%202016%20-%20Mar%202018.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female</c:v>
                </c:pt>
              </c:strCache>
            </c:strRef>
          </c:tx>
          <c:spPr>
            <a:solidFill>
              <a:srgbClr val="FF0000"/>
            </a:solidFill>
            <a:ln>
              <a:noFill/>
            </a:ln>
            <a:effectLst/>
          </c:spPr>
          <c:invertIfNegative val="0"/>
          <c:cat>
            <c:strRef>
              <c:f>Sheet1!$A$2:$A$7</c:f>
              <c:strCache>
                <c:ptCount val="6"/>
                <c:pt idx="0">
                  <c:v>before 2011</c:v>
                </c:pt>
                <c:pt idx="1">
                  <c:v>2011-2012</c:v>
                </c:pt>
                <c:pt idx="2">
                  <c:v>2013-2014</c:v>
                </c:pt>
                <c:pt idx="3">
                  <c:v>2015-2016</c:v>
                </c:pt>
                <c:pt idx="4">
                  <c:v>2017-2018</c:v>
                </c:pt>
                <c:pt idx="5">
                  <c:v>total </c:v>
                </c:pt>
              </c:strCache>
            </c:strRef>
          </c:cat>
          <c:val>
            <c:numRef>
              <c:f>Sheet1!$B$2:$B$7</c:f>
              <c:numCache>
                <c:formatCode>General</c:formatCode>
                <c:ptCount val="6"/>
                <c:pt idx="0">
                  <c:v>3</c:v>
                </c:pt>
                <c:pt idx="1">
                  <c:v>2</c:v>
                </c:pt>
                <c:pt idx="2">
                  <c:v>7</c:v>
                </c:pt>
                <c:pt idx="3">
                  <c:v>7</c:v>
                </c:pt>
                <c:pt idx="4">
                  <c:v>4</c:v>
                </c:pt>
                <c:pt idx="5">
                  <c:v>23</c:v>
                </c:pt>
              </c:numCache>
            </c:numRef>
          </c:val>
          <c:extLst>
            <c:ext xmlns:c16="http://schemas.microsoft.com/office/drawing/2014/chart" uri="{C3380CC4-5D6E-409C-BE32-E72D297353CC}">
              <c16:uniqueId val="{00000000-5F68-4C44-90A7-20065CD46F99}"/>
            </c:ext>
          </c:extLst>
        </c:ser>
        <c:ser>
          <c:idx val="1"/>
          <c:order val="1"/>
          <c:tx>
            <c:strRef>
              <c:f>Sheet1!$C$1</c:f>
              <c:strCache>
                <c:ptCount val="1"/>
                <c:pt idx="0">
                  <c:v>male </c:v>
                </c:pt>
              </c:strCache>
            </c:strRef>
          </c:tx>
          <c:spPr>
            <a:solidFill>
              <a:srgbClr val="336699"/>
            </a:solidFill>
            <a:ln>
              <a:noFill/>
            </a:ln>
            <a:effectLst/>
          </c:spPr>
          <c:invertIfNegative val="0"/>
          <c:cat>
            <c:strRef>
              <c:f>Sheet1!$A$2:$A$7</c:f>
              <c:strCache>
                <c:ptCount val="6"/>
                <c:pt idx="0">
                  <c:v>before 2011</c:v>
                </c:pt>
                <c:pt idx="1">
                  <c:v>2011-2012</c:v>
                </c:pt>
                <c:pt idx="2">
                  <c:v>2013-2014</c:v>
                </c:pt>
                <c:pt idx="3">
                  <c:v>2015-2016</c:v>
                </c:pt>
                <c:pt idx="4">
                  <c:v>2017-2018</c:v>
                </c:pt>
                <c:pt idx="5">
                  <c:v>total </c:v>
                </c:pt>
              </c:strCache>
            </c:strRef>
          </c:cat>
          <c:val>
            <c:numRef>
              <c:f>Sheet1!$C$2:$C$7</c:f>
              <c:numCache>
                <c:formatCode>General</c:formatCode>
                <c:ptCount val="6"/>
                <c:pt idx="0">
                  <c:v>7</c:v>
                </c:pt>
                <c:pt idx="1">
                  <c:v>1</c:v>
                </c:pt>
                <c:pt idx="2">
                  <c:v>5</c:v>
                </c:pt>
                <c:pt idx="3">
                  <c:v>7</c:v>
                </c:pt>
                <c:pt idx="4">
                  <c:v>3</c:v>
                </c:pt>
                <c:pt idx="5">
                  <c:v>23</c:v>
                </c:pt>
              </c:numCache>
            </c:numRef>
          </c:val>
          <c:extLst>
            <c:ext xmlns:c16="http://schemas.microsoft.com/office/drawing/2014/chart" uri="{C3380CC4-5D6E-409C-BE32-E72D297353CC}">
              <c16:uniqueId val="{00000003-5F68-4C44-90A7-20065CD46F99}"/>
            </c:ext>
          </c:extLst>
        </c:ser>
        <c:dLbls>
          <c:showLegendKey val="0"/>
          <c:showVal val="0"/>
          <c:showCatName val="0"/>
          <c:showSerName val="0"/>
          <c:showPercent val="0"/>
          <c:showBubbleSize val="0"/>
        </c:dLbls>
        <c:gapWidth val="219"/>
        <c:overlap val="-27"/>
        <c:axId val="418913288"/>
        <c:axId val="418917992"/>
      </c:barChart>
      <c:catAx>
        <c:axId val="418913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917992"/>
        <c:crosses val="autoZero"/>
        <c:auto val="1"/>
        <c:lblAlgn val="ctr"/>
        <c:lblOffset val="100"/>
        <c:noMultiLvlLbl val="0"/>
      </c:catAx>
      <c:valAx>
        <c:axId val="418917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8913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CQI</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BF4-4740-A4B2-3E2DEA3F0131}"/>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9BF4-4740-A4B2-3E2DEA3F0131}"/>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BF4-4740-A4B2-3E2DEA3F0131}"/>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BF4-4740-A4B2-3E2DEA3F0131}"/>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BF4-4740-A4B2-3E2DEA3F0131}"/>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BF4-4740-A4B2-3E2DEA3F0131}"/>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BF4-4740-A4B2-3E2DEA3F0131}"/>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9BF4-4740-A4B2-3E2DEA3F0131}"/>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7-9BF4-4740-A4B2-3E2DEA3F0131}"/>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8-9BF4-4740-A4B2-3E2DEA3F0131}"/>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9-9BF4-4740-A4B2-3E2DEA3F0131}"/>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3-9BF4-4740-A4B2-3E2DEA3F0131}"/>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1-9BF4-4740-A4B2-3E2DEA3F0131}"/>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4-9BF4-4740-A4B2-3E2DEA3F0131}"/>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5-9BF4-4740-A4B2-3E2DEA3F0131}"/>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extLst>
                <c:ext xmlns:c16="http://schemas.microsoft.com/office/drawing/2014/chart" uri="{C3380CC4-5D6E-409C-BE32-E72D297353CC}">
                  <c16:uniqueId val="{00000006-9BF4-4740-A4B2-3E2DEA3F0131}"/>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Sinai</c:v>
                </c:pt>
                <c:pt idx="1">
                  <c:v>SMH</c:v>
                </c:pt>
                <c:pt idx="2">
                  <c:v>SBK</c:v>
                </c:pt>
                <c:pt idx="3">
                  <c:v>UHN-PMH</c:v>
                </c:pt>
                <c:pt idx="4">
                  <c:v>UHN-TGH</c:v>
                </c:pt>
                <c:pt idx="5">
                  <c:v>UHN-TWH</c:v>
                </c:pt>
                <c:pt idx="6">
                  <c:v>UHN-TRI</c:v>
                </c:pt>
                <c:pt idx="7">
                  <c:v>WCH</c:v>
                </c:pt>
              </c:strCache>
            </c:strRef>
          </c:cat>
          <c:val>
            <c:numRef>
              <c:f>Sheet1!$B$2:$B$9</c:f>
              <c:numCache>
                <c:formatCode>General</c:formatCode>
                <c:ptCount val="8"/>
                <c:pt idx="0">
                  <c:v>7</c:v>
                </c:pt>
                <c:pt idx="1">
                  <c:v>9</c:v>
                </c:pt>
                <c:pt idx="2">
                  <c:v>10</c:v>
                </c:pt>
                <c:pt idx="3">
                  <c:v>2</c:v>
                </c:pt>
                <c:pt idx="4">
                  <c:v>9</c:v>
                </c:pt>
                <c:pt idx="5">
                  <c:v>2</c:v>
                </c:pt>
                <c:pt idx="6">
                  <c:v>3</c:v>
                </c:pt>
                <c:pt idx="7">
                  <c:v>4</c:v>
                </c:pt>
              </c:numCache>
            </c:numRef>
          </c:val>
          <c:extLst>
            <c:ext xmlns:c16="http://schemas.microsoft.com/office/drawing/2014/chart" uri="{C3380CC4-5D6E-409C-BE32-E72D297353CC}">
              <c16:uniqueId val="{00000000-9BF4-4740-A4B2-3E2DEA3F0131}"/>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[Web Analytics high level Jan 2016 - Mar 2018.xlsx]Table - Users!PivotTable3</c:name>
    <c:fmtId val="8"/>
  </c:pivotSource>
  <c:chart>
    <c:autoTitleDeleted val="0"/>
    <c:pivotFmts>
      <c:pivotFmt>
        <c:idx val="0"/>
        <c:spPr>
          <a:solidFill>
            <a:schemeClr val="accent1"/>
          </a:solidFill>
          <a:ln w="28575" cap="rnd">
            <a:solidFill>
              <a:schemeClr val="accent1"/>
            </a:solidFill>
            <a:round/>
          </a:ln>
          <a:effectLst/>
        </c:spPr>
        <c:marker>
          <c:symbol val="none"/>
        </c:marker>
      </c:pivotFmt>
      <c:pivotFmt>
        <c:idx val="1"/>
        <c:spPr>
          <a:solidFill>
            <a:schemeClr val="accent1"/>
          </a:solidFill>
          <a:ln w="28575" cap="rnd">
            <a:solidFill>
              <a:schemeClr val="accent1"/>
            </a:solidFill>
            <a:round/>
          </a:ln>
          <a:effectLst/>
        </c:spPr>
        <c:marker>
          <c:symbol val="none"/>
        </c:marker>
      </c:pivotFmt>
      <c:pivotFmt>
        <c:idx val="2"/>
        <c:spPr>
          <a:solidFill>
            <a:schemeClr val="accent1"/>
          </a:solidFill>
          <a:ln w="28575" cap="rnd">
            <a:solidFill>
              <a:schemeClr val="accent1"/>
            </a:solidFill>
            <a:round/>
          </a:ln>
          <a:effectLst/>
        </c:spPr>
        <c:marker>
          <c:symbol val="none"/>
        </c:marker>
      </c:pivotFmt>
      <c:pivotFmt>
        <c:idx val="3"/>
        <c:spPr>
          <a:solidFill>
            <a:schemeClr val="accent1"/>
          </a:solidFill>
          <a:ln w="28575" cap="rnd">
            <a:solidFill>
              <a:schemeClr val="accent1"/>
            </a:solidFill>
            <a:round/>
          </a:ln>
          <a:effectLst/>
        </c:spPr>
        <c:marker>
          <c:symbol val="none"/>
        </c:marker>
      </c:pivotFmt>
      <c:pivotFmt>
        <c:idx val="4"/>
        <c:spPr>
          <a:solidFill>
            <a:schemeClr val="accent1"/>
          </a:solidFill>
          <a:ln w="28575" cap="rnd">
            <a:solidFill>
              <a:schemeClr val="accent1"/>
            </a:solidFill>
            <a:round/>
          </a:ln>
          <a:effectLst/>
        </c:spPr>
        <c:marker>
          <c:symbol val="none"/>
        </c:marker>
      </c:pivotFmt>
      <c:pivotFmt>
        <c:idx val="5"/>
        <c:spPr>
          <a:solidFill>
            <a:schemeClr val="accent1"/>
          </a:solidFill>
          <a:ln w="28575" cap="rnd">
            <a:solidFill>
              <a:schemeClr val="accent1"/>
            </a:solidFill>
            <a:round/>
          </a:ln>
          <a:effectLst/>
        </c:spPr>
        <c:marker>
          <c:symbol val="none"/>
        </c:marker>
      </c:pivotFmt>
      <c:pivotFmt>
        <c:idx val="6"/>
        <c:spPr>
          <a:solidFill>
            <a:schemeClr val="accent1"/>
          </a:solidFill>
          <a:ln w="28575" cap="rnd">
            <a:solidFill>
              <a:schemeClr val="accent1"/>
            </a:solidFill>
            <a:round/>
          </a:ln>
          <a:effectLst/>
        </c:spPr>
        <c:marker>
          <c:symbol val="none"/>
        </c:marker>
      </c:pivotFmt>
      <c:pivotFmt>
        <c:idx val="7"/>
        <c:spPr>
          <a:solidFill>
            <a:schemeClr val="accent1"/>
          </a:solidFill>
          <a:ln w="28575" cap="rnd">
            <a:solidFill>
              <a:schemeClr val="accent1"/>
            </a:solidFill>
            <a:round/>
          </a:ln>
          <a:effectLst/>
        </c:spPr>
        <c:marker>
          <c:symbol val="none"/>
        </c:marker>
      </c:pivotFmt>
      <c:pivotFmt>
        <c:idx val="8"/>
        <c:spPr>
          <a:solidFill>
            <a:schemeClr val="accent1"/>
          </a:solidFill>
          <a:ln w="28575" cap="rnd">
            <a:solidFill>
              <a:schemeClr val="accent1"/>
            </a:solidFill>
            <a:round/>
          </a:ln>
          <a:effectLst/>
        </c:spPr>
        <c:marker>
          <c:symbol val="none"/>
        </c:marker>
      </c:pivotFmt>
      <c:pivotFmt>
        <c:idx val="9"/>
        <c:spPr>
          <a:solidFill>
            <a:schemeClr val="accent1"/>
          </a:solidFill>
          <a:ln w="28575" cap="rnd">
            <a:solidFill>
              <a:schemeClr val="accent1"/>
            </a:solidFill>
            <a:round/>
          </a:ln>
          <a:effectLst/>
        </c:spPr>
        <c:marker>
          <c:symbol val="none"/>
        </c:marker>
      </c:pivotFmt>
      <c:pivotFmt>
        <c:idx val="10"/>
        <c:spPr>
          <a:solidFill>
            <a:schemeClr val="accent1"/>
          </a:solidFill>
          <a:ln w="28575" cap="rnd">
            <a:solidFill>
              <a:schemeClr val="accent1"/>
            </a:solidFill>
            <a:round/>
          </a:ln>
          <a:effectLst/>
        </c:spPr>
        <c:marker>
          <c:symbol val="none"/>
        </c:marker>
      </c:pivotFmt>
      <c:pivotFmt>
        <c:idx val="11"/>
        <c:spPr>
          <a:solidFill>
            <a:schemeClr val="accent1"/>
          </a:solidFill>
          <a:ln w="28575" cap="rnd">
            <a:solidFill>
              <a:schemeClr val="accent1"/>
            </a:solidFill>
            <a:round/>
          </a:ln>
          <a:effectLst/>
        </c:spPr>
        <c:marker>
          <c:symbol val="none"/>
        </c:marker>
      </c:pivotFmt>
      <c:pivotFmt>
        <c:idx val="12"/>
        <c:spPr>
          <a:solidFill>
            <a:schemeClr val="accent1"/>
          </a:solidFill>
          <a:ln w="28575" cap="rnd">
            <a:solidFill>
              <a:schemeClr val="accent1"/>
            </a:solidFill>
            <a:round/>
          </a:ln>
          <a:effectLst/>
        </c:spPr>
        <c:marker>
          <c:symbol val="none"/>
        </c:marker>
      </c:pivotFmt>
      <c:pivotFmt>
        <c:idx val="13"/>
        <c:spPr>
          <a:solidFill>
            <a:schemeClr val="accent1"/>
          </a:solidFill>
          <a:ln w="28575" cap="rnd">
            <a:solidFill>
              <a:schemeClr val="accent1"/>
            </a:solidFill>
            <a:round/>
          </a:ln>
          <a:effectLst/>
        </c:spPr>
        <c:marker>
          <c:symbol val="none"/>
        </c:marker>
      </c:pivotFmt>
      <c:pivotFmt>
        <c:idx val="14"/>
        <c:spPr>
          <a:solidFill>
            <a:schemeClr val="accent1"/>
          </a:solidFill>
          <a:ln w="28575" cap="rnd">
            <a:solidFill>
              <a:schemeClr val="accent1"/>
            </a:solidFill>
            <a:round/>
          </a:ln>
          <a:effectLst/>
        </c:spPr>
        <c:marker>
          <c:symbol val="none"/>
        </c:marker>
      </c:pivotFmt>
      <c:pivotFmt>
        <c:idx val="15"/>
        <c:spPr>
          <a:solidFill>
            <a:schemeClr val="accent1"/>
          </a:solidFill>
          <a:ln w="28575" cap="rnd">
            <a:solidFill>
              <a:schemeClr val="accent1"/>
            </a:solidFill>
            <a:round/>
          </a:ln>
          <a:effectLst/>
        </c:spPr>
        <c:marker>
          <c:symbol val="none"/>
        </c:marker>
      </c:pivotFmt>
      <c:pivotFmt>
        <c:idx val="16"/>
        <c:spPr>
          <a:solidFill>
            <a:schemeClr val="accent1"/>
          </a:solidFill>
          <a:ln w="28575" cap="rnd">
            <a:solidFill>
              <a:schemeClr val="accent1"/>
            </a:solidFill>
            <a:round/>
          </a:ln>
          <a:effectLst/>
        </c:spPr>
        <c:marker>
          <c:symbol val="none"/>
        </c:marker>
      </c:pivotFmt>
      <c:pivotFmt>
        <c:idx val="17"/>
        <c:spPr>
          <a:solidFill>
            <a:schemeClr val="accent1"/>
          </a:solidFill>
          <a:ln w="28575" cap="rnd">
            <a:solidFill>
              <a:schemeClr val="accent1"/>
            </a:solidFill>
            <a:round/>
          </a:ln>
          <a:effectLst/>
        </c:spPr>
        <c:marker>
          <c:symbol val="none"/>
        </c:marker>
      </c:pivotFmt>
      <c:pivotFmt>
        <c:idx val="18"/>
        <c:spPr>
          <a:solidFill>
            <a:schemeClr val="accent1"/>
          </a:solidFill>
          <a:ln w="28575" cap="rnd">
            <a:solidFill>
              <a:schemeClr val="accent1"/>
            </a:solidFill>
            <a:round/>
          </a:ln>
          <a:effectLst/>
        </c:spPr>
        <c:marker>
          <c:symbol val="none"/>
        </c:marker>
      </c:pivotFmt>
      <c:pivotFmt>
        <c:idx val="19"/>
        <c:spPr>
          <a:solidFill>
            <a:schemeClr val="accent1"/>
          </a:solidFill>
          <a:ln w="28575" cap="rnd">
            <a:solidFill>
              <a:schemeClr val="accent1"/>
            </a:solidFill>
            <a:round/>
          </a:ln>
          <a:effectLst/>
        </c:spPr>
        <c:marker>
          <c:symbol val="none"/>
        </c:marker>
      </c:pivotFmt>
      <c:pivotFmt>
        <c:idx val="20"/>
        <c:spPr>
          <a:solidFill>
            <a:schemeClr val="accent1"/>
          </a:solidFill>
          <a:ln w="28575" cap="rnd">
            <a:solidFill>
              <a:schemeClr val="accent1"/>
            </a:solidFill>
            <a:round/>
          </a:ln>
          <a:effectLst/>
        </c:spPr>
        <c:marker>
          <c:symbol val="none"/>
        </c:marker>
      </c:pivotFmt>
      <c:pivotFmt>
        <c:idx val="21"/>
        <c:spPr>
          <a:solidFill>
            <a:schemeClr val="accent1"/>
          </a:solidFill>
          <a:ln w="28575" cap="rnd">
            <a:solidFill>
              <a:schemeClr val="accent1"/>
            </a:solidFill>
            <a:round/>
          </a:ln>
          <a:effectLst/>
        </c:spPr>
        <c:marker>
          <c:symbol val="none"/>
        </c:marker>
      </c:pivotFmt>
      <c:pivotFmt>
        <c:idx val="22"/>
        <c:spPr>
          <a:solidFill>
            <a:schemeClr val="accent1"/>
          </a:solidFill>
          <a:ln w="28575" cap="rnd">
            <a:solidFill>
              <a:schemeClr val="accent1"/>
            </a:solidFill>
            <a:round/>
          </a:ln>
          <a:effectLst/>
        </c:spPr>
        <c:marker>
          <c:symbol val="none"/>
        </c:marker>
      </c:pivotFmt>
    </c:pivotFmts>
    <c:plotArea>
      <c:layout/>
      <c:lineChart>
        <c:grouping val="standard"/>
        <c:varyColors val="0"/>
        <c:ser>
          <c:idx val="0"/>
          <c:order val="0"/>
          <c:tx>
            <c:strRef>
              <c:f>'Table - Users'!$B$1</c:f>
              <c:strCache>
                <c:ptCount val="1"/>
                <c:pt idx="0">
                  <c:v>Sum of Users</c:v>
                </c:pt>
              </c:strCache>
            </c:strRef>
          </c:tx>
          <c:spPr>
            <a:ln w="28575" cap="rnd">
              <a:solidFill>
                <a:schemeClr val="accent1"/>
              </a:solidFill>
              <a:round/>
            </a:ln>
            <a:effectLst/>
          </c:spPr>
          <c:marker>
            <c:symbol val="none"/>
          </c:marker>
          <c:cat>
            <c:multiLvlStrRef>
              <c:f>'Table - Users'!$A$2:$A$41</c:f>
              <c:multiLvlStrCache>
                <c:ptCount val="27"/>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lvl>
                <c:lvl>
                  <c:pt idx="0">
                    <c:v>Qtr1</c:v>
                  </c:pt>
                  <c:pt idx="3">
                    <c:v>Qtr2</c:v>
                  </c:pt>
                  <c:pt idx="6">
                    <c:v>Qtr3</c:v>
                  </c:pt>
                  <c:pt idx="9">
                    <c:v>Qtr4</c:v>
                  </c:pt>
                  <c:pt idx="12">
                    <c:v>Qtr1</c:v>
                  </c:pt>
                  <c:pt idx="15">
                    <c:v>Qtr2</c:v>
                  </c:pt>
                  <c:pt idx="18">
                    <c:v>Qtr3</c:v>
                  </c:pt>
                  <c:pt idx="21">
                    <c:v>Qtr4</c:v>
                  </c:pt>
                  <c:pt idx="24">
                    <c:v>Qtr1</c:v>
                  </c:pt>
                </c:lvl>
                <c:lvl>
                  <c:pt idx="0">
                    <c:v>2016</c:v>
                  </c:pt>
                  <c:pt idx="12">
                    <c:v>2017</c:v>
                  </c:pt>
                  <c:pt idx="24">
                    <c:v>2018</c:v>
                  </c:pt>
                </c:lvl>
              </c:multiLvlStrCache>
            </c:multiLvlStrRef>
          </c:cat>
          <c:val>
            <c:numRef>
              <c:f>'Table - Users'!$B$2:$B$41</c:f>
              <c:numCache>
                <c:formatCode>General</c:formatCode>
                <c:ptCount val="27"/>
                <c:pt idx="0">
                  <c:v>8166</c:v>
                </c:pt>
                <c:pt idx="1">
                  <c:v>7588</c:v>
                </c:pt>
                <c:pt idx="2">
                  <c:v>8071</c:v>
                </c:pt>
                <c:pt idx="3">
                  <c:v>7175</c:v>
                </c:pt>
                <c:pt idx="4">
                  <c:v>6522</c:v>
                </c:pt>
                <c:pt idx="5">
                  <c:v>6714</c:v>
                </c:pt>
                <c:pt idx="6">
                  <c:v>5586</c:v>
                </c:pt>
                <c:pt idx="7">
                  <c:v>5970</c:v>
                </c:pt>
                <c:pt idx="8">
                  <c:v>15041</c:v>
                </c:pt>
                <c:pt idx="9">
                  <c:v>11366</c:v>
                </c:pt>
                <c:pt idx="10">
                  <c:v>10929</c:v>
                </c:pt>
                <c:pt idx="11">
                  <c:v>8298</c:v>
                </c:pt>
                <c:pt idx="12">
                  <c:v>12483</c:v>
                </c:pt>
                <c:pt idx="13">
                  <c:v>10807</c:v>
                </c:pt>
                <c:pt idx="14">
                  <c:v>12583</c:v>
                </c:pt>
                <c:pt idx="15">
                  <c:v>10605</c:v>
                </c:pt>
                <c:pt idx="16">
                  <c:v>12364</c:v>
                </c:pt>
                <c:pt idx="17">
                  <c:v>12010</c:v>
                </c:pt>
                <c:pt idx="18">
                  <c:v>11610</c:v>
                </c:pt>
                <c:pt idx="19">
                  <c:v>11299</c:v>
                </c:pt>
                <c:pt idx="20">
                  <c:v>13039</c:v>
                </c:pt>
                <c:pt idx="21">
                  <c:v>13465</c:v>
                </c:pt>
                <c:pt idx="22">
                  <c:v>13341</c:v>
                </c:pt>
                <c:pt idx="23">
                  <c:v>10428</c:v>
                </c:pt>
                <c:pt idx="24">
                  <c:v>15201</c:v>
                </c:pt>
                <c:pt idx="25">
                  <c:v>13460</c:v>
                </c:pt>
                <c:pt idx="26">
                  <c:v>14987</c:v>
                </c:pt>
              </c:numCache>
            </c:numRef>
          </c:val>
          <c:smooth val="0"/>
          <c:extLst>
            <c:ext xmlns:c16="http://schemas.microsoft.com/office/drawing/2014/chart" uri="{C3380CC4-5D6E-409C-BE32-E72D297353CC}">
              <c16:uniqueId val="{00000000-6DEE-4342-85DE-019CCE6C6A74}"/>
            </c:ext>
          </c:extLst>
        </c:ser>
        <c:ser>
          <c:idx val="1"/>
          <c:order val="1"/>
          <c:tx>
            <c:strRef>
              <c:f>'Table - Users'!$C$1</c:f>
              <c:strCache>
                <c:ptCount val="1"/>
                <c:pt idx="0">
                  <c:v>Sum of New Users</c:v>
                </c:pt>
              </c:strCache>
            </c:strRef>
          </c:tx>
          <c:spPr>
            <a:ln w="28575" cap="rnd">
              <a:solidFill>
                <a:schemeClr val="accent2"/>
              </a:solidFill>
              <a:round/>
            </a:ln>
            <a:effectLst/>
          </c:spPr>
          <c:marker>
            <c:symbol val="none"/>
          </c:marker>
          <c:cat>
            <c:multiLvlStrRef>
              <c:f>'Table - Users'!$A$2:$A$41</c:f>
              <c:multiLvlStrCache>
                <c:ptCount val="27"/>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lvl>
                <c:lvl>
                  <c:pt idx="0">
                    <c:v>Qtr1</c:v>
                  </c:pt>
                  <c:pt idx="3">
                    <c:v>Qtr2</c:v>
                  </c:pt>
                  <c:pt idx="6">
                    <c:v>Qtr3</c:v>
                  </c:pt>
                  <c:pt idx="9">
                    <c:v>Qtr4</c:v>
                  </c:pt>
                  <c:pt idx="12">
                    <c:v>Qtr1</c:v>
                  </c:pt>
                  <c:pt idx="15">
                    <c:v>Qtr2</c:v>
                  </c:pt>
                  <c:pt idx="18">
                    <c:v>Qtr3</c:v>
                  </c:pt>
                  <c:pt idx="21">
                    <c:v>Qtr4</c:v>
                  </c:pt>
                  <c:pt idx="24">
                    <c:v>Qtr1</c:v>
                  </c:pt>
                </c:lvl>
                <c:lvl>
                  <c:pt idx="0">
                    <c:v>2016</c:v>
                  </c:pt>
                  <c:pt idx="12">
                    <c:v>2017</c:v>
                  </c:pt>
                  <c:pt idx="24">
                    <c:v>2018</c:v>
                  </c:pt>
                </c:lvl>
              </c:multiLvlStrCache>
            </c:multiLvlStrRef>
          </c:cat>
          <c:val>
            <c:numRef>
              <c:f>'Table - Users'!$C$2:$C$41</c:f>
              <c:numCache>
                <c:formatCode>General</c:formatCode>
                <c:ptCount val="27"/>
                <c:pt idx="0">
                  <c:v>5894</c:v>
                </c:pt>
                <c:pt idx="1">
                  <c:v>5246</c:v>
                </c:pt>
                <c:pt idx="2">
                  <c:v>5791</c:v>
                </c:pt>
                <c:pt idx="3">
                  <c:v>5203</c:v>
                </c:pt>
                <c:pt idx="4">
                  <c:v>4784</c:v>
                </c:pt>
                <c:pt idx="5">
                  <c:v>4834</c:v>
                </c:pt>
                <c:pt idx="6">
                  <c:v>4155</c:v>
                </c:pt>
                <c:pt idx="7">
                  <c:v>4467</c:v>
                </c:pt>
                <c:pt idx="8">
                  <c:v>11862</c:v>
                </c:pt>
                <c:pt idx="9">
                  <c:v>8199</c:v>
                </c:pt>
                <c:pt idx="10">
                  <c:v>7562</c:v>
                </c:pt>
                <c:pt idx="11">
                  <c:v>5845</c:v>
                </c:pt>
                <c:pt idx="12">
                  <c:v>8484</c:v>
                </c:pt>
                <c:pt idx="13">
                  <c:v>7167</c:v>
                </c:pt>
                <c:pt idx="14">
                  <c:v>8181</c:v>
                </c:pt>
                <c:pt idx="15">
                  <c:v>7091</c:v>
                </c:pt>
                <c:pt idx="16">
                  <c:v>8108</c:v>
                </c:pt>
                <c:pt idx="17">
                  <c:v>8138</c:v>
                </c:pt>
                <c:pt idx="18">
                  <c:v>8260</c:v>
                </c:pt>
                <c:pt idx="19">
                  <c:v>8031</c:v>
                </c:pt>
                <c:pt idx="20">
                  <c:v>9069</c:v>
                </c:pt>
                <c:pt idx="21">
                  <c:v>9152</c:v>
                </c:pt>
                <c:pt idx="22">
                  <c:v>8998</c:v>
                </c:pt>
                <c:pt idx="23">
                  <c:v>7317</c:v>
                </c:pt>
                <c:pt idx="24">
                  <c:v>10368</c:v>
                </c:pt>
                <c:pt idx="25">
                  <c:v>9002</c:v>
                </c:pt>
                <c:pt idx="26">
                  <c:v>10028</c:v>
                </c:pt>
              </c:numCache>
            </c:numRef>
          </c:val>
          <c:smooth val="0"/>
          <c:extLst>
            <c:ext xmlns:c16="http://schemas.microsoft.com/office/drawing/2014/chart" uri="{C3380CC4-5D6E-409C-BE32-E72D297353CC}">
              <c16:uniqueId val="{00000002-6DEE-4342-85DE-019CCE6C6A74}"/>
            </c:ext>
          </c:extLst>
        </c:ser>
        <c:ser>
          <c:idx val="2"/>
          <c:order val="2"/>
          <c:tx>
            <c:strRef>
              <c:f>'Table - Users'!$D$1</c:f>
              <c:strCache>
                <c:ptCount val="1"/>
                <c:pt idx="0">
                  <c:v>Sum of Page Views</c:v>
                </c:pt>
              </c:strCache>
            </c:strRef>
          </c:tx>
          <c:spPr>
            <a:ln w="28575" cap="rnd">
              <a:solidFill>
                <a:schemeClr val="accent3"/>
              </a:solidFill>
              <a:round/>
            </a:ln>
            <a:effectLst/>
          </c:spPr>
          <c:marker>
            <c:symbol val="none"/>
          </c:marker>
          <c:cat>
            <c:multiLvlStrRef>
              <c:f>'Table - Users'!$A$2:$A$41</c:f>
              <c:multiLvlStrCache>
                <c:ptCount val="27"/>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lvl>
                <c:lvl>
                  <c:pt idx="0">
                    <c:v>Qtr1</c:v>
                  </c:pt>
                  <c:pt idx="3">
                    <c:v>Qtr2</c:v>
                  </c:pt>
                  <c:pt idx="6">
                    <c:v>Qtr3</c:v>
                  </c:pt>
                  <c:pt idx="9">
                    <c:v>Qtr4</c:v>
                  </c:pt>
                  <c:pt idx="12">
                    <c:v>Qtr1</c:v>
                  </c:pt>
                  <c:pt idx="15">
                    <c:v>Qtr2</c:v>
                  </c:pt>
                  <c:pt idx="18">
                    <c:v>Qtr3</c:v>
                  </c:pt>
                  <c:pt idx="21">
                    <c:v>Qtr4</c:v>
                  </c:pt>
                  <c:pt idx="24">
                    <c:v>Qtr1</c:v>
                  </c:pt>
                </c:lvl>
                <c:lvl>
                  <c:pt idx="0">
                    <c:v>2016</c:v>
                  </c:pt>
                  <c:pt idx="12">
                    <c:v>2017</c:v>
                  </c:pt>
                  <c:pt idx="24">
                    <c:v>2018</c:v>
                  </c:pt>
                </c:lvl>
              </c:multiLvlStrCache>
            </c:multiLvlStrRef>
          </c:cat>
          <c:val>
            <c:numRef>
              <c:f>'Table - Users'!$D$2:$D$41</c:f>
              <c:numCache>
                <c:formatCode>General</c:formatCode>
                <c:ptCount val="27"/>
                <c:pt idx="0">
                  <c:v>19313</c:v>
                </c:pt>
                <c:pt idx="1">
                  <c:v>17126</c:v>
                </c:pt>
                <c:pt idx="2">
                  <c:v>17763</c:v>
                </c:pt>
                <c:pt idx="3">
                  <c:v>14479</c:v>
                </c:pt>
                <c:pt idx="4">
                  <c:v>13018</c:v>
                </c:pt>
                <c:pt idx="5">
                  <c:v>13264</c:v>
                </c:pt>
                <c:pt idx="6">
                  <c:v>11189</c:v>
                </c:pt>
                <c:pt idx="7">
                  <c:v>13723</c:v>
                </c:pt>
                <c:pt idx="8">
                  <c:v>42210</c:v>
                </c:pt>
                <c:pt idx="9">
                  <c:v>30246</c:v>
                </c:pt>
                <c:pt idx="10">
                  <c:v>32583</c:v>
                </c:pt>
                <c:pt idx="11">
                  <c:v>24120</c:v>
                </c:pt>
                <c:pt idx="12">
                  <c:v>38744</c:v>
                </c:pt>
                <c:pt idx="13">
                  <c:v>29838</c:v>
                </c:pt>
                <c:pt idx="14">
                  <c:v>35842</c:v>
                </c:pt>
                <c:pt idx="15">
                  <c:v>28636</c:v>
                </c:pt>
                <c:pt idx="16">
                  <c:v>32712</c:v>
                </c:pt>
                <c:pt idx="17">
                  <c:v>32351</c:v>
                </c:pt>
                <c:pt idx="18">
                  <c:v>32016</c:v>
                </c:pt>
                <c:pt idx="19">
                  <c:v>31039</c:v>
                </c:pt>
                <c:pt idx="20">
                  <c:v>35619</c:v>
                </c:pt>
                <c:pt idx="21">
                  <c:v>36382</c:v>
                </c:pt>
                <c:pt idx="22">
                  <c:v>39365</c:v>
                </c:pt>
                <c:pt idx="23">
                  <c:v>27952</c:v>
                </c:pt>
                <c:pt idx="24">
                  <c:v>40842</c:v>
                </c:pt>
                <c:pt idx="25">
                  <c:v>33757</c:v>
                </c:pt>
                <c:pt idx="26">
                  <c:v>38293</c:v>
                </c:pt>
              </c:numCache>
            </c:numRef>
          </c:val>
          <c:smooth val="0"/>
          <c:extLst>
            <c:ext xmlns:c16="http://schemas.microsoft.com/office/drawing/2014/chart" uri="{C3380CC4-5D6E-409C-BE32-E72D297353CC}">
              <c16:uniqueId val="{00000003-6DEE-4342-85DE-019CCE6C6A74}"/>
            </c:ext>
          </c:extLst>
        </c:ser>
        <c:ser>
          <c:idx val="3"/>
          <c:order val="3"/>
          <c:tx>
            <c:strRef>
              <c:f>'Table - Users'!$E$1</c:f>
              <c:strCache>
                <c:ptCount val="1"/>
                <c:pt idx="0">
                  <c:v>Sum of Sessions</c:v>
                </c:pt>
              </c:strCache>
            </c:strRef>
          </c:tx>
          <c:spPr>
            <a:ln w="28575" cap="rnd">
              <a:solidFill>
                <a:schemeClr val="accent4"/>
              </a:solidFill>
              <a:round/>
            </a:ln>
            <a:effectLst/>
          </c:spPr>
          <c:marker>
            <c:symbol val="none"/>
          </c:marker>
          <c:cat>
            <c:multiLvlStrRef>
              <c:f>'Table - Users'!$A$2:$A$41</c:f>
              <c:multiLvlStrCache>
                <c:ptCount val="27"/>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lvl>
                <c:lvl>
                  <c:pt idx="0">
                    <c:v>Qtr1</c:v>
                  </c:pt>
                  <c:pt idx="3">
                    <c:v>Qtr2</c:v>
                  </c:pt>
                  <c:pt idx="6">
                    <c:v>Qtr3</c:v>
                  </c:pt>
                  <c:pt idx="9">
                    <c:v>Qtr4</c:v>
                  </c:pt>
                  <c:pt idx="12">
                    <c:v>Qtr1</c:v>
                  </c:pt>
                  <c:pt idx="15">
                    <c:v>Qtr2</c:v>
                  </c:pt>
                  <c:pt idx="18">
                    <c:v>Qtr3</c:v>
                  </c:pt>
                  <c:pt idx="21">
                    <c:v>Qtr4</c:v>
                  </c:pt>
                  <c:pt idx="24">
                    <c:v>Qtr1</c:v>
                  </c:pt>
                </c:lvl>
                <c:lvl>
                  <c:pt idx="0">
                    <c:v>2016</c:v>
                  </c:pt>
                  <c:pt idx="12">
                    <c:v>2017</c:v>
                  </c:pt>
                  <c:pt idx="24">
                    <c:v>2018</c:v>
                  </c:pt>
                </c:lvl>
              </c:multiLvlStrCache>
            </c:multiLvlStrRef>
          </c:cat>
          <c:val>
            <c:numRef>
              <c:f>'Table - Users'!$E$2:$E$41</c:f>
              <c:numCache>
                <c:formatCode>General</c:formatCode>
                <c:ptCount val="27"/>
                <c:pt idx="0">
                  <c:v>9357</c:v>
                </c:pt>
                <c:pt idx="1">
                  <c:v>8643</c:v>
                </c:pt>
                <c:pt idx="2">
                  <c:v>9121</c:v>
                </c:pt>
                <c:pt idx="3">
                  <c:v>7938</c:v>
                </c:pt>
                <c:pt idx="4">
                  <c:v>7264</c:v>
                </c:pt>
                <c:pt idx="5">
                  <c:v>7416</c:v>
                </c:pt>
                <c:pt idx="6">
                  <c:v>6263</c:v>
                </c:pt>
                <c:pt idx="7">
                  <c:v>6654</c:v>
                </c:pt>
                <c:pt idx="8">
                  <c:v>16863</c:v>
                </c:pt>
                <c:pt idx="9">
                  <c:v>12787</c:v>
                </c:pt>
                <c:pt idx="10">
                  <c:v>12601</c:v>
                </c:pt>
                <c:pt idx="11">
                  <c:v>9380</c:v>
                </c:pt>
                <c:pt idx="12">
                  <c:v>14421</c:v>
                </c:pt>
                <c:pt idx="13">
                  <c:v>12371</c:v>
                </c:pt>
                <c:pt idx="14">
                  <c:v>14432</c:v>
                </c:pt>
                <c:pt idx="15">
                  <c:v>11901</c:v>
                </c:pt>
                <c:pt idx="16">
                  <c:v>13954</c:v>
                </c:pt>
                <c:pt idx="17">
                  <c:v>13592</c:v>
                </c:pt>
                <c:pt idx="18">
                  <c:v>13109</c:v>
                </c:pt>
                <c:pt idx="19">
                  <c:v>12829</c:v>
                </c:pt>
                <c:pt idx="20">
                  <c:v>14697</c:v>
                </c:pt>
                <c:pt idx="21">
                  <c:v>15168</c:v>
                </c:pt>
                <c:pt idx="22">
                  <c:v>15213</c:v>
                </c:pt>
                <c:pt idx="23">
                  <c:v>11662</c:v>
                </c:pt>
                <c:pt idx="24">
                  <c:v>17137</c:v>
                </c:pt>
                <c:pt idx="25">
                  <c:v>15052</c:v>
                </c:pt>
                <c:pt idx="26">
                  <c:v>16824</c:v>
                </c:pt>
              </c:numCache>
            </c:numRef>
          </c:val>
          <c:smooth val="0"/>
          <c:extLst>
            <c:ext xmlns:c16="http://schemas.microsoft.com/office/drawing/2014/chart" uri="{C3380CC4-5D6E-409C-BE32-E72D297353CC}">
              <c16:uniqueId val="{00000005-6DEE-4342-85DE-019CCE6C6A74}"/>
            </c:ext>
          </c:extLst>
        </c:ser>
        <c:ser>
          <c:idx val="4"/>
          <c:order val="4"/>
          <c:tx>
            <c:strRef>
              <c:f>'Table - Users'!$F$1</c:f>
              <c:strCache>
                <c:ptCount val="1"/>
                <c:pt idx="0">
                  <c:v>Sum of Unique Page Views</c:v>
                </c:pt>
              </c:strCache>
            </c:strRef>
          </c:tx>
          <c:spPr>
            <a:ln w="28575" cap="rnd">
              <a:solidFill>
                <a:schemeClr val="accent5"/>
              </a:solidFill>
              <a:round/>
            </a:ln>
            <a:effectLst/>
          </c:spPr>
          <c:marker>
            <c:symbol val="none"/>
          </c:marker>
          <c:cat>
            <c:multiLvlStrRef>
              <c:f>'Table - Users'!$A$2:$A$41</c:f>
              <c:multiLvlStrCache>
                <c:ptCount val="27"/>
                <c:lvl>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pt idx="24">
                    <c:v>Jan</c:v>
                  </c:pt>
                  <c:pt idx="25">
                    <c:v>Feb</c:v>
                  </c:pt>
                  <c:pt idx="26">
                    <c:v>Mar</c:v>
                  </c:pt>
                </c:lvl>
                <c:lvl>
                  <c:pt idx="0">
                    <c:v>Qtr1</c:v>
                  </c:pt>
                  <c:pt idx="3">
                    <c:v>Qtr2</c:v>
                  </c:pt>
                  <c:pt idx="6">
                    <c:v>Qtr3</c:v>
                  </c:pt>
                  <c:pt idx="9">
                    <c:v>Qtr4</c:v>
                  </c:pt>
                  <c:pt idx="12">
                    <c:v>Qtr1</c:v>
                  </c:pt>
                  <c:pt idx="15">
                    <c:v>Qtr2</c:v>
                  </c:pt>
                  <c:pt idx="18">
                    <c:v>Qtr3</c:v>
                  </c:pt>
                  <c:pt idx="21">
                    <c:v>Qtr4</c:v>
                  </c:pt>
                  <c:pt idx="24">
                    <c:v>Qtr1</c:v>
                  </c:pt>
                </c:lvl>
                <c:lvl>
                  <c:pt idx="0">
                    <c:v>2016</c:v>
                  </c:pt>
                  <c:pt idx="12">
                    <c:v>2017</c:v>
                  </c:pt>
                  <c:pt idx="24">
                    <c:v>2018</c:v>
                  </c:pt>
                </c:lvl>
              </c:multiLvlStrCache>
            </c:multiLvlStrRef>
          </c:cat>
          <c:val>
            <c:numRef>
              <c:f>'Table - Users'!$F$2:$F$41</c:f>
              <c:numCache>
                <c:formatCode>General</c:formatCode>
                <c:ptCount val="27"/>
                <c:pt idx="0">
                  <c:v>15931</c:v>
                </c:pt>
                <c:pt idx="1">
                  <c:v>14144</c:v>
                </c:pt>
                <c:pt idx="2">
                  <c:v>14747</c:v>
                </c:pt>
                <c:pt idx="3">
                  <c:v>12223</c:v>
                </c:pt>
                <c:pt idx="4">
                  <c:v>11038</c:v>
                </c:pt>
                <c:pt idx="5">
                  <c:v>11271</c:v>
                </c:pt>
                <c:pt idx="6">
                  <c:v>9478</c:v>
                </c:pt>
                <c:pt idx="7">
                  <c:v>10906</c:v>
                </c:pt>
                <c:pt idx="8">
                  <c:v>33058</c:v>
                </c:pt>
                <c:pt idx="9">
                  <c:v>24336</c:v>
                </c:pt>
                <c:pt idx="10">
                  <c:v>25689</c:v>
                </c:pt>
                <c:pt idx="11">
                  <c:v>19028</c:v>
                </c:pt>
                <c:pt idx="12">
                  <c:v>30485</c:v>
                </c:pt>
                <c:pt idx="13">
                  <c:v>23973</c:v>
                </c:pt>
                <c:pt idx="14">
                  <c:v>28499</c:v>
                </c:pt>
                <c:pt idx="15">
                  <c:v>22825</c:v>
                </c:pt>
                <c:pt idx="16">
                  <c:v>26183</c:v>
                </c:pt>
                <c:pt idx="17">
                  <c:v>25634</c:v>
                </c:pt>
                <c:pt idx="18">
                  <c:v>24931</c:v>
                </c:pt>
                <c:pt idx="19">
                  <c:v>24127</c:v>
                </c:pt>
                <c:pt idx="20">
                  <c:v>27878</c:v>
                </c:pt>
                <c:pt idx="21">
                  <c:v>28520</c:v>
                </c:pt>
                <c:pt idx="22">
                  <c:v>30457</c:v>
                </c:pt>
                <c:pt idx="23">
                  <c:v>21983</c:v>
                </c:pt>
                <c:pt idx="24">
                  <c:v>32268</c:v>
                </c:pt>
                <c:pt idx="25">
                  <c:v>27181</c:v>
                </c:pt>
                <c:pt idx="26">
                  <c:v>30723</c:v>
                </c:pt>
              </c:numCache>
            </c:numRef>
          </c:val>
          <c:smooth val="0"/>
          <c:extLst>
            <c:ext xmlns:c16="http://schemas.microsoft.com/office/drawing/2014/chart" uri="{C3380CC4-5D6E-409C-BE32-E72D297353CC}">
              <c16:uniqueId val="{00000007-6DEE-4342-85DE-019CCE6C6A74}"/>
            </c:ext>
          </c:extLst>
        </c:ser>
        <c:dLbls>
          <c:showLegendKey val="0"/>
          <c:showVal val="0"/>
          <c:showCatName val="0"/>
          <c:showSerName val="0"/>
          <c:showPercent val="0"/>
          <c:showBubbleSize val="0"/>
        </c:dLbls>
        <c:smooth val="0"/>
        <c:axId val="237431448"/>
        <c:axId val="237431840"/>
      </c:lineChart>
      <c:catAx>
        <c:axId val="23743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431840"/>
        <c:crosses val="autoZero"/>
        <c:auto val="1"/>
        <c:lblAlgn val="ctr"/>
        <c:lblOffset val="100"/>
        <c:noMultiLvlLbl val="0"/>
      </c:catAx>
      <c:valAx>
        <c:axId val="23743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743144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Respondents</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2-B07F-4FAE-9AF1-C99E36E52FFC}"/>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1-B07F-4FAE-9AF1-C99E36E52FFC}"/>
              </c:ext>
            </c:extLst>
          </c:dPt>
          <c:dPt>
            <c:idx val="2"/>
            <c:bubble3D val="0"/>
            <c:explosion val="8"/>
            <c:spPr>
              <a:solidFill>
                <a:srgbClr val="002060"/>
              </a:solidFill>
              <a:ln w="19050">
                <a:solidFill>
                  <a:schemeClr val="lt1"/>
                </a:solidFill>
              </a:ln>
              <a:effectLst/>
            </c:spPr>
            <c:extLst>
              <c:ext xmlns:c16="http://schemas.microsoft.com/office/drawing/2014/chart" uri="{C3380CC4-5D6E-409C-BE32-E72D297353CC}">
                <c16:uniqueId val="{00000005-B07F-4FAE-9AF1-C99E36E52FFC}"/>
              </c:ext>
            </c:extLst>
          </c:dPt>
          <c:dPt>
            <c:idx val="3"/>
            <c:bubble3D val="0"/>
            <c:spPr>
              <a:solidFill>
                <a:srgbClr val="0070C0"/>
              </a:solidFill>
              <a:ln w="19050">
                <a:solidFill>
                  <a:schemeClr val="lt1"/>
                </a:solidFill>
              </a:ln>
              <a:effectLst/>
            </c:spPr>
            <c:extLst>
              <c:ext xmlns:c16="http://schemas.microsoft.com/office/drawing/2014/chart" uri="{C3380CC4-5D6E-409C-BE32-E72D297353CC}">
                <c16:uniqueId val="{00000004-B07F-4FAE-9AF1-C99E36E52FFC}"/>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3-B07F-4FAE-9AF1-C99E36E52FF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6E6-4E5E-9284-FBFCD1C59B68}"/>
              </c:ext>
            </c:extLst>
          </c:dPt>
          <c:cat>
            <c:strRef>
              <c:f>Sheet1!$A$2:$A$7</c:f>
              <c:strCache>
                <c:ptCount val="6"/>
                <c:pt idx="0">
                  <c:v>CT</c:v>
                </c:pt>
                <c:pt idx="1">
                  <c:v>CI</c:v>
                </c:pt>
                <c:pt idx="2">
                  <c:v>CS</c:v>
                </c:pt>
                <c:pt idx="3">
                  <c:v>CE</c:v>
                </c:pt>
                <c:pt idx="4">
                  <c:v>CQI</c:v>
                </c:pt>
                <c:pt idx="5">
                  <c:v>CA</c:v>
                </c:pt>
              </c:strCache>
            </c:strRef>
          </c:cat>
          <c:val>
            <c:numRef>
              <c:f>Sheet1!$B$2:$B$7</c:f>
              <c:numCache>
                <c:formatCode>General</c:formatCode>
                <c:ptCount val="6"/>
                <c:pt idx="0">
                  <c:v>37</c:v>
                </c:pt>
                <c:pt idx="1">
                  <c:v>23</c:v>
                </c:pt>
                <c:pt idx="2">
                  <c:v>24</c:v>
                </c:pt>
                <c:pt idx="3">
                  <c:v>7</c:v>
                </c:pt>
                <c:pt idx="4">
                  <c:v>5</c:v>
                </c:pt>
                <c:pt idx="5">
                  <c:v>3</c:v>
                </c:pt>
              </c:numCache>
            </c:numRef>
          </c:val>
          <c:extLst>
            <c:ext xmlns:c16="http://schemas.microsoft.com/office/drawing/2014/chart" uri="{C3380CC4-5D6E-409C-BE32-E72D297353CC}">
              <c16:uniqueId val="{00000000-B07F-4FAE-9AF1-C99E36E52FF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6149181599591483"/>
          <c:y val="0.84870297462817146"/>
          <c:w val="0.78058219930835637"/>
          <c:h val="0.115628858553985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Platform for Senior Promotion – Excellence in…</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CI</c:v>
                </c:pt>
              </c:strCache>
            </c:strRef>
          </c:tx>
          <c:spPr>
            <a:solidFill>
              <a:srgbClr val="C00000"/>
            </a:solidFill>
            <a:ln>
              <a:noFill/>
            </a:ln>
            <a:effectLst/>
          </c:spPr>
          <c:invertIfNegative val="0"/>
          <c:cat>
            <c:strRef>
              <c:f>Sheet1!$A$2:$A$4</c:f>
              <c:strCache>
                <c:ptCount val="3"/>
                <c:pt idx="0">
                  <c:v>Research</c:v>
                </c:pt>
                <c:pt idx="1">
                  <c:v>CPA + Research</c:v>
                </c:pt>
                <c:pt idx="2">
                  <c:v>CPA</c:v>
                </c:pt>
              </c:strCache>
            </c:strRef>
          </c:cat>
          <c:val>
            <c:numRef>
              <c:f>Sheet1!$B$2:$B$4</c:f>
              <c:numCache>
                <c:formatCode>General</c:formatCode>
                <c:ptCount val="3"/>
                <c:pt idx="0">
                  <c:v>19</c:v>
                </c:pt>
                <c:pt idx="1">
                  <c:v>24</c:v>
                </c:pt>
                <c:pt idx="2">
                  <c:v>57</c:v>
                </c:pt>
              </c:numCache>
            </c:numRef>
          </c:val>
          <c:extLst>
            <c:ext xmlns:c16="http://schemas.microsoft.com/office/drawing/2014/chart" uri="{C3380CC4-5D6E-409C-BE32-E72D297353CC}">
              <c16:uniqueId val="{00000000-961F-4911-B5FF-74D736CE3C59}"/>
            </c:ext>
          </c:extLst>
        </c:ser>
        <c:ser>
          <c:idx val="1"/>
          <c:order val="1"/>
          <c:tx>
            <c:strRef>
              <c:f>Sheet1!$C$1</c:f>
              <c:strCache>
                <c:ptCount val="1"/>
                <c:pt idx="0">
                  <c:v>CS</c:v>
                </c:pt>
              </c:strCache>
            </c:strRef>
          </c:tx>
          <c:spPr>
            <a:solidFill>
              <a:srgbClr val="002060"/>
            </a:solidFill>
            <a:ln>
              <a:noFill/>
            </a:ln>
            <a:effectLst/>
          </c:spPr>
          <c:invertIfNegative val="0"/>
          <c:cat>
            <c:strRef>
              <c:f>Sheet1!$A$2:$A$4</c:f>
              <c:strCache>
                <c:ptCount val="3"/>
                <c:pt idx="0">
                  <c:v>Research</c:v>
                </c:pt>
                <c:pt idx="1">
                  <c:v>CPA + Research</c:v>
                </c:pt>
                <c:pt idx="2">
                  <c:v>CPA</c:v>
                </c:pt>
              </c:strCache>
            </c:strRef>
          </c:cat>
          <c:val>
            <c:numRef>
              <c:f>Sheet1!$C$2:$C$4</c:f>
              <c:numCache>
                <c:formatCode>General</c:formatCode>
                <c:ptCount val="3"/>
                <c:pt idx="0">
                  <c:v>75</c:v>
                </c:pt>
                <c:pt idx="1">
                  <c:v>20</c:v>
                </c:pt>
                <c:pt idx="2">
                  <c:v>5</c:v>
                </c:pt>
              </c:numCache>
            </c:numRef>
          </c:val>
          <c:extLst>
            <c:ext xmlns:c16="http://schemas.microsoft.com/office/drawing/2014/chart" uri="{C3380CC4-5D6E-409C-BE32-E72D297353CC}">
              <c16:uniqueId val="{00000001-961F-4911-B5FF-74D736CE3C59}"/>
            </c:ext>
          </c:extLst>
        </c:ser>
        <c:dLbls>
          <c:showLegendKey val="0"/>
          <c:showVal val="0"/>
          <c:showCatName val="0"/>
          <c:showSerName val="0"/>
          <c:showPercent val="0"/>
          <c:showBubbleSize val="0"/>
        </c:dLbls>
        <c:gapWidth val="219"/>
        <c:overlap val="-27"/>
        <c:axId val="418914464"/>
        <c:axId val="418915248"/>
      </c:barChart>
      <c:catAx>
        <c:axId val="418914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8915248"/>
        <c:crosses val="autoZero"/>
        <c:auto val="1"/>
        <c:lblAlgn val="ctr"/>
        <c:lblOffset val="100"/>
        <c:noMultiLvlLbl val="0"/>
      </c:catAx>
      <c:valAx>
        <c:axId val="41891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189144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2"/>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t" anchorCtr="0" compatLnSpc="1">
            <a:prstTxWarp prst="textNoShape">
              <a:avLst/>
            </a:prstTxWarp>
          </a:bodyPr>
          <a:lstStyle>
            <a:lvl1pPr>
              <a:defRPr sz="1200">
                <a:latin typeface="Arial" pitchFamily="34" charset="0"/>
              </a:defRPr>
            </a:lvl1pPr>
          </a:lstStyle>
          <a:p>
            <a:pPr>
              <a:defRPr/>
            </a:pPr>
            <a:endParaRPr lang="en-US" altLang="en-US"/>
          </a:p>
        </p:txBody>
      </p:sp>
      <p:sp>
        <p:nvSpPr>
          <p:cNvPr id="11267" name="Rectangle 3"/>
          <p:cNvSpPr>
            <a:spLocks noGrp="1" noChangeArrowheads="1"/>
          </p:cNvSpPr>
          <p:nvPr>
            <p:ph type="dt" sz="quarter" idx="1"/>
          </p:nvPr>
        </p:nvSpPr>
        <p:spPr bwMode="auto">
          <a:xfrm>
            <a:off x="3996851" y="2"/>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t" anchorCtr="0" compatLnSpc="1">
            <a:prstTxWarp prst="textNoShape">
              <a:avLst/>
            </a:prstTxWarp>
          </a:bodyPr>
          <a:lstStyle>
            <a:lvl1pPr algn="r">
              <a:defRPr sz="1200">
                <a:latin typeface="Arial" pitchFamily="34" charset="0"/>
              </a:defRPr>
            </a:lvl1pPr>
          </a:lstStyle>
          <a:p>
            <a:pPr>
              <a:defRPr/>
            </a:pPr>
            <a:endParaRPr lang="en-US" altLang="en-US"/>
          </a:p>
        </p:txBody>
      </p:sp>
      <p:sp>
        <p:nvSpPr>
          <p:cNvPr id="11268" name="Rectangle 4"/>
          <p:cNvSpPr>
            <a:spLocks noGrp="1" noChangeArrowheads="1"/>
          </p:cNvSpPr>
          <p:nvPr>
            <p:ph type="ftr" sz="quarter" idx="2"/>
          </p:nvPr>
        </p:nvSpPr>
        <p:spPr bwMode="auto">
          <a:xfrm>
            <a:off x="0" y="8843649"/>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b" anchorCtr="0" compatLnSpc="1">
            <a:prstTxWarp prst="textNoShape">
              <a:avLst/>
            </a:prstTxWarp>
          </a:bodyPr>
          <a:lstStyle>
            <a:lvl1pPr>
              <a:defRPr sz="1200">
                <a:latin typeface="Arial" pitchFamily="34" charset="0"/>
              </a:defRPr>
            </a:lvl1pPr>
          </a:lstStyle>
          <a:p>
            <a:pPr>
              <a:defRPr/>
            </a:pPr>
            <a:endParaRPr lang="en-US" altLang="en-US"/>
          </a:p>
        </p:txBody>
      </p:sp>
      <p:sp>
        <p:nvSpPr>
          <p:cNvPr id="11269" name="Rectangle 5"/>
          <p:cNvSpPr>
            <a:spLocks noGrp="1" noChangeArrowheads="1"/>
          </p:cNvSpPr>
          <p:nvPr>
            <p:ph type="sldNum" sz="quarter" idx="3"/>
          </p:nvPr>
        </p:nvSpPr>
        <p:spPr bwMode="auto">
          <a:xfrm>
            <a:off x="3996851" y="8843649"/>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b" anchorCtr="0" compatLnSpc="1">
            <a:prstTxWarp prst="textNoShape">
              <a:avLst/>
            </a:prstTxWarp>
          </a:bodyPr>
          <a:lstStyle>
            <a:lvl1pPr algn="r">
              <a:defRPr sz="1200">
                <a:latin typeface="Arial" pitchFamily="34" charset="0"/>
              </a:defRPr>
            </a:lvl1pPr>
          </a:lstStyle>
          <a:p>
            <a:pPr>
              <a:defRPr/>
            </a:pPr>
            <a:fld id="{7E5BF73C-4FA9-487A-A2D5-2E249F8DFA3C}" type="slidenum">
              <a:rPr lang="en-US" altLang="en-US"/>
              <a:pPr>
                <a:defRPr/>
              </a:pPr>
              <a:t>‹#›</a:t>
            </a:fld>
            <a:endParaRPr lang="en-US" altLang="en-US"/>
          </a:p>
        </p:txBody>
      </p:sp>
    </p:spTree>
    <p:extLst>
      <p:ext uri="{BB962C8B-B14F-4D97-AF65-F5344CB8AC3E}">
        <p14:creationId xmlns:p14="http://schemas.microsoft.com/office/powerpoint/2010/main" val="3652559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2"/>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t" anchorCtr="0" compatLnSpc="1">
            <a:prstTxWarp prst="textNoShape">
              <a:avLst/>
            </a:prstTxWarp>
          </a:bodyPr>
          <a:lstStyle>
            <a:lvl1pPr>
              <a:defRPr sz="1200">
                <a:latin typeface="Arial" pitchFamily="34" charset="0"/>
              </a:defRPr>
            </a:lvl1pPr>
          </a:lstStyle>
          <a:p>
            <a:pPr>
              <a:defRPr/>
            </a:pPr>
            <a:endParaRPr lang="en-US" altLang="en-US"/>
          </a:p>
        </p:txBody>
      </p:sp>
      <p:sp>
        <p:nvSpPr>
          <p:cNvPr id="13315" name="Rectangle 3"/>
          <p:cNvSpPr>
            <a:spLocks noGrp="1" noChangeArrowheads="1"/>
          </p:cNvSpPr>
          <p:nvPr>
            <p:ph type="dt" idx="1"/>
          </p:nvPr>
        </p:nvSpPr>
        <p:spPr bwMode="auto">
          <a:xfrm>
            <a:off x="3996851" y="2"/>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t" anchorCtr="0" compatLnSpc="1">
            <a:prstTxWarp prst="textNoShape">
              <a:avLst/>
            </a:prstTxWarp>
          </a:bodyPr>
          <a:lstStyle>
            <a:lvl1pPr algn="r">
              <a:defRPr sz="1200">
                <a:latin typeface="Arial" pitchFamily="34" charset="0"/>
              </a:defRPr>
            </a:lvl1pPr>
          </a:lstStyle>
          <a:p>
            <a:pPr>
              <a:defRPr/>
            </a:pPr>
            <a:endParaRPr lang="en-US" altLang="en-US"/>
          </a:p>
        </p:txBody>
      </p:sp>
      <p:sp>
        <p:nvSpPr>
          <p:cNvPr id="56324" name="Rectangle 4"/>
          <p:cNvSpPr>
            <a:spLocks noGrp="1" noRot="1" noChangeAspect="1"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940437" y="4421827"/>
            <a:ext cx="5172393" cy="418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3318" name="Rectangle 6"/>
          <p:cNvSpPr>
            <a:spLocks noGrp="1" noChangeArrowheads="1"/>
          </p:cNvSpPr>
          <p:nvPr>
            <p:ph type="ftr" sz="quarter" idx="4"/>
          </p:nvPr>
        </p:nvSpPr>
        <p:spPr bwMode="auto">
          <a:xfrm>
            <a:off x="0" y="8843649"/>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b" anchorCtr="0" compatLnSpc="1">
            <a:prstTxWarp prst="textNoShape">
              <a:avLst/>
            </a:prstTxWarp>
          </a:bodyPr>
          <a:lstStyle>
            <a:lvl1pPr>
              <a:defRPr sz="1200">
                <a:latin typeface="Arial" pitchFamily="34" charset="0"/>
              </a:defRPr>
            </a:lvl1pPr>
          </a:lstStyle>
          <a:p>
            <a:pPr>
              <a:defRPr/>
            </a:pPr>
            <a:endParaRPr lang="en-US" altLang="en-US"/>
          </a:p>
        </p:txBody>
      </p:sp>
      <p:sp>
        <p:nvSpPr>
          <p:cNvPr id="13319" name="Rectangle 7"/>
          <p:cNvSpPr>
            <a:spLocks noGrp="1" noChangeArrowheads="1"/>
          </p:cNvSpPr>
          <p:nvPr>
            <p:ph type="sldNum" sz="quarter" idx="5"/>
          </p:nvPr>
        </p:nvSpPr>
        <p:spPr bwMode="auto">
          <a:xfrm>
            <a:off x="3996851" y="8843649"/>
            <a:ext cx="3056414" cy="465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3497" tIns="46749" rIns="93497" bIns="46749" numCol="1" anchor="b" anchorCtr="0" compatLnSpc="1">
            <a:prstTxWarp prst="textNoShape">
              <a:avLst/>
            </a:prstTxWarp>
          </a:bodyPr>
          <a:lstStyle>
            <a:lvl1pPr algn="r">
              <a:defRPr sz="1200">
                <a:latin typeface="Arial" pitchFamily="34" charset="0"/>
              </a:defRPr>
            </a:lvl1pPr>
          </a:lstStyle>
          <a:p>
            <a:pPr>
              <a:defRPr/>
            </a:pPr>
            <a:fld id="{BFB95B8A-AB85-45CE-A596-28F9AFA2837D}" type="slidenum">
              <a:rPr lang="en-US" altLang="en-US"/>
              <a:pPr>
                <a:defRPr/>
              </a:pPr>
              <a:t>‹#›</a:t>
            </a:fld>
            <a:endParaRPr lang="en-US" altLang="en-US"/>
          </a:p>
        </p:txBody>
      </p:sp>
    </p:spTree>
    <p:extLst>
      <p:ext uri="{BB962C8B-B14F-4D97-AF65-F5344CB8AC3E}">
        <p14:creationId xmlns:p14="http://schemas.microsoft.com/office/powerpoint/2010/main" val="197532090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ヒラギノ角ゴ Pro W3" pitchFamily="-128"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ヒラギノ角ゴ Pro W3" pitchFamily="-128"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ヒラギノ角ゴ Pro W3" pitchFamily="-128"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ヒラギノ角ゴ Pro W3" pitchFamily="-128"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ヒラギノ角ゴ Pro W3" pitchFamily="-1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8925">
              <a:spcBef>
                <a:spcPct val="30000"/>
              </a:spcBef>
              <a:defRPr sz="1200">
                <a:solidFill>
                  <a:schemeClr val="tx1"/>
                </a:solidFill>
                <a:latin typeface="Calibri" panose="020F0502020204030204" pitchFamily="34" charset="0"/>
              </a:defRPr>
            </a:lvl2pPr>
            <a:lvl3pPr marL="1157288" indent="-230188">
              <a:spcBef>
                <a:spcPct val="30000"/>
              </a:spcBef>
              <a:defRPr sz="1200">
                <a:solidFill>
                  <a:schemeClr val="tx1"/>
                </a:solidFill>
                <a:latin typeface="Calibri" panose="020F0502020204030204" pitchFamily="34" charset="0"/>
              </a:defRPr>
            </a:lvl3pPr>
            <a:lvl4pPr marL="1619250" indent="-230188">
              <a:spcBef>
                <a:spcPct val="30000"/>
              </a:spcBef>
              <a:defRPr sz="1200">
                <a:solidFill>
                  <a:schemeClr val="tx1"/>
                </a:solidFill>
                <a:latin typeface="Calibri" panose="020F0502020204030204" pitchFamily="34" charset="0"/>
              </a:defRPr>
            </a:lvl4pPr>
            <a:lvl5pPr marL="2082800" indent="-230188">
              <a:spcBef>
                <a:spcPct val="30000"/>
              </a:spcBef>
              <a:defRPr sz="1200">
                <a:solidFill>
                  <a:schemeClr val="tx1"/>
                </a:solidFill>
                <a:latin typeface="Calibri" panose="020F0502020204030204" pitchFamily="34" charset="0"/>
              </a:defRPr>
            </a:lvl5pPr>
            <a:lvl6pPr marL="2540000" indent="-230188" eaLnBrk="0" fontAlgn="base" hangingPunct="0">
              <a:spcBef>
                <a:spcPct val="30000"/>
              </a:spcBef>
              <a:spcAft>
                <a:spcPct val="0"/>
              </a:spcAft>
              <a:defRPr sz="1200">
                <a:solidFill>
                  <a:schemeClr val="tx1"/>
                </a:solidFill>
                <a:latin typeface="Calibri" panose="020F0502020204030204" pitchFamily="34" charset="0"/>
              </a:defRPr>
            </a:lvl6pPr>
            <a:lvl7pPr marL="2997200" indent="-230188" eaLnBrk="0" fontAlgn="base" hangingPunct="0">
              <a:spcBef>
                <a:spcPct val="30000"/>
              </a:spcBef>
              <a:spcAft>
                <a:spcPct val="0"/>
              </a:spcAft>
              <a:defRPr sz="1200">
                <a:solidFill>
                  <a:schemeClr val="tx1"/>
                </a:solidFill>
                <a:latin typeface="Calibri" panose="020F0502020204030204" pitchFamily="34" charset="0"/>
              </a:defRPr>
            </a:lvl7pPr>
            <a:lvl8pPr marL="3454400" indent="-230188" eaLnBrk="0" fontAlgn="base" hangingPunct="0">
              <a:spcBef>
                <a:spcPct val="30000"/>
              </a:spcBef>
              <a:spcAft>
                <a:spcPct val="0"/>
              </a:spcAft>
              <a:defRPr sz="1200">
                <a:solidFill>
                  <a:schemeClr val="tx1"/>
                </a:solidFill>
                <a:latin typeface="Calibri" panose="020F0502020204030204" pitchFamily="34" charset="0"/>
              </a:defRPr>
            </a:lvl8pPr>
            <a:lvl9pPr marL="391160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F74C6D-15FB-4409-9D9D-252D65537654}" type="slidenum">
              <a:rPr lang="en-CA" altLang="en-US" smtClean="0">
                <a:latin typeface="Arial" panose="020B0604020202020204" pitchFamily="34" charset="0"/>
              </a:rPr>
              <a:pPr>
                <a:spcBef>
                  <a:spcPct val="0"/>
                </a:spcBef>
              </a:pPr>
              <a:t>4</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294382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95B8A-AB85-45CE-A596-28F9AFA2837D}" type="slidenum">
              <a:rPr lang="en-US" altLang="en-US" smtClean="0"/>
              <a:pPr>
                <a:defRPr/>
              </a:pPr>
              <a:t>26</a:t>
            </a:fld>
            <a:endParaRPr lang="en-US" altLang="en-US"/>
          </a:p>
        </p:txBody>
      </p:sp>
    </p:spTree>
    <p:extLst>
      <p:ext uri="{BB962C8B-B14F-4D97-AF65-F5344CB8AC3E}">
        <p14:creationId xmlns:p14="http://schemas.microsoft.com/office/powerpoint/2010/main" val="240349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Provide a (very brief) overview of the Sir John and Lady Eaton Professor/Chair + note the significance of the original $375K gift (equivalent to $5.3M today) for the practice of academic medicine </a:t>
            </a:r>
          </a:p>
          <a:p>
            <a:endParaRPr lang="en-US" altLang="en-US" smtClean="0"/>
          </a:p>
          <a:p>
            <a:r>
              <a:rPr lang="en-US" altLang="en-US" smtClean="0"/>
              <a:t>Highlight how the Professor/Chair was the first example of protecting time</a:t>
            </a:r>
          </a:p>
          <a:p>
            <a:endParaRPr lang="en-US" altLang="en-US" smtClean="0"/>
          </a:p>
          <a:p>
            <a:r>
              <a:rPr lang="en-US" altLang="en-US" smtClean="0"/>
              <a:t>Express how honoured you are to be the Chair holder as we are coming up on 100 years of its existence</a:t>
            </a:r>
          </a:p>
          <a:p>
            <a:endParaRPr lang="en-US" altLang="en-US" smtClean="0"/>
          </a:p>
          <a:p>
            <a:r>
              <a:rPr lang="en-US" altLang="en-US" smtClean="0"/>
              <a:t>Then perhaps end with a remark about how excited you are to see what the next 100 years will bring + convey how grateful you are to the Eaton family (ask John and Fred to stand) and Mr. John Craig Eaton for committing to ensure that the next 100 years are just as successful as the last by having pledge a new $1M in honour of the 2019 celebration (round of applause). You can also comment how wonderful it’s been for you to get to know John and Fred over the last 4-5 years (if you want). </a:t>
            </a:r>
          </a:p>
          <a:p>
            <a:endParaRPr lang="en-US" altLang="en-US" smtClean="0"/>
          </a:p>
          <a:p>
            <a:r>
              <a:rPr lang="en-US" altLang="en-US" smtClean="0"/>
              <a:t>In effect this kicks off the 2019 ‘celebration”</a:t>
            </a:r>
          </a:p>
          <a:p>
            <a:endParaRPr lang="en-US" altLang="en-US" smtClean="0"/>
          </a:p>
          <a:p>
            <a:endParaRPr lang="en-US" altLang="en-US" smtClean="0"/>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CE5E02-3036-4F4A-B1F7-3C60300B40B7}" type="slidenum">
              <a:rPr lang="en-CA" altLang="en-US" smtClean="0"/>
              <a:pPr/>
              <a:t>44</a:t>
            </a:fld>
            <a:endParaRPr lang="en-CA" altLang="en-US" smtClean="0"/>
          </a:p>
        </p:txBody>
      </p:sp>
    </p:spTree>
    <p:extLst>
      <p:ext uri="{BB962C8B-B14F-4D97-AF65-F5344CB8AC3E}">
        <p14:creationId xmlns:p14="http://schemas.microsoft.com/office/powerpoint/2010/main" val="3983257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He has won several faculty-wide, hospital-wide, and academy-wide awards for excellence in Clinical Teaching including the Faculty Mary E. Hollington and W. T. Aikins Awards.</a:t>
            </a:r>
          </a:p>
          <a:p>
            <a:endParaRPr lang="en-US" altLang="en-US" smtClean="0"/>
          </a:p>
          <a:p>
            <a:r>
              <a:rPr lang="en-US" altLang="en-US" smtClean="0"/>
              <a:t>He is the Director of the Department of Medicine’s Master Teacher Program, which focuses on the faculty development of clinical teaching skills – the program won the inaugural Faculty-wide Helen P. Batty Faculty Development Award for Program Excellence in 2005.</a:t>
            </a:r>
          </a:p>
          <a:p>
            <a:endParaRPr lang="en-US" altLang="en-US" smtClean="0"/>
          </a:p>
          <a:p>
            <a:r>
              <a:rPr lang="en-US" altLang="en-US" smtClean="0"/>
              <a:t>Thoughtful, wise, humble.  A tremendous mentor and role model. A consensus builder. His leadership reflects his personality.  </a:t>
            </a:r>
          </a:p>
          <a:p>
            <a:endParaRPr lang="en-US" altLang="en-US" smtClean="0"/>
          </a:p>
          <a:p>
            <a:r>
              <a:rPr lang="en-US" altLang="en-US" smtClean="0"/>
              <a:t>Most recently, recipient of the Gladstone and Maisie Chang Chair in Teaching of Internal Medicine, University Health Network</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2460" indent="-289408" eaLnBrk="0" hangingPunct="0">
              <a:spcBef>
                <a:spcPct val="30000"/>
              </a:spcBef>
              <a:defRPr sz="1200">
                <a:solidFill>
                  <a:schemeClr val="tx1"/>
                </a:solidFill>
                <a:latin typeface="Calibri" pitchFamily="34" charset="0"/>
              </a:defRPr>
            </a:lvl2pPr>
            <a:lvl3pPr marL="1157630" indent="-231526" eaLnBrk="0" hangingPunct="0">
              <a:spcBef>
                <a:spcPct val="30000"/>
              </a:spcBef>
              <a:defRPr sz="1200">
                <a:solidFill>
                  <a:schemeClr val="tx1"/>
                </a:solidFill>
                <a:latin typeface="Calibri" pitchFamily="34" charset="0"/>
              </a:defRPr>
            </a:lvl3pPr>
            <a:lvl4pPr marL="1620683" indent="-231526" eaLnBrk="0" hangingPunct="0">
              <a:spcBef>
                <a:spcPct val="30000"/>
              </a:spcBef>
              <a:defRPr sz="1200">
                <a:solidFill>
                  <a:schemeClr val="tx1"/>
                </a:solidFill>
                <a:latin typeface="Calibri" pitchFamily="34" charset="0"/>
              </a:defRPr>
            </a:lvl4pPr>
            <a:lvl5pPr marL="2083735" indent="-231526" eaLnBrk="0" hangingPunct="0">
              <a:spcBef>
                <a:spcPct val="30000"/>
              </a:spcBef>
              <a:defRPr sz="1200">
                <a:solidFill>
                  <a:schemeClr val="tx1"/>
                </a:solidFill>
                <a:latin typeface="Calibri" pitchFamily="34" charset="0"/>
              </a:defRPr>
            </a:lvl5pPr>
            <a:lvl6pPr marL="2546787" indent="-231526" eaLnBrk="0" fontAlgn="base" hangingPunct="0">
              <a:spcBef>
                <a:spcPct val="30000"/>
              </a:spcBef>
              <a:spcAft>
                <a:spcPct val="0"/>
              </a:spcAft>
              <a:defRPr sz="1200">
                <a:solidFill>
                  <a:schemeClr val="tx1"/>
                </a:solidFill>
                <a:latin typeface="Calibri" pitchFamily="34" charset="0"/>
              </a:defRPr>
            </a:lvl6pPr>
            <a:lvl7pPr marL="3009839" indent="-231526" eaLnBrk="0" fontAlgn="base" hangingPunct="0">
              <a:spcBef>
                <a:spcPct val="30000"/>
              </a:spcBef>
              <a:spcAft>
                <a:spcPct val="0"/>
              </a:spcAft>
              <a:defRPr sz="1200">
                <a:solidFill>
                  <a:schemeClr val="tx1"/>
                </a:solidFill>
                <a:latin typeface="Calibri" pitchFamily="34" charset="0"/>
              </a:defRPr>
            </a:lvl7pPr>
            <a:lvl8pPr marL="3472891" indent="-231526" eaLnBrk="0" fontAlgn="base" hangingPunct="0">
              <a:spcBef>
                <a:spcPct val="30000"/>
              </a:spcBef>
              <a:spcAft>
                <a:spcPct val="0"/>
              </a:spcAft>
              <a:defRPr sz="1200">
                <a:solidFill>
                  <a:schemeClr val="tx1"/>
                </a:solidFill>
                <a:latin typeface="Calibri" pitchFamily="34" charset="0"/>
              </a:defRPr>
            </a:lvl8pPr>
            <a:lvl9pPr marL="3935943" indent="-2315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16B2A2F-8ED1-461D-9D17-759F16F1ABFE}" type="slidenum">
              <a:rPr lang="en-CA" altLang="en-US" smtClean="0">
                <a:latin typeface="Arial" charset="0"/>
              </a:rPr>
              <a:pPr eaLnBrk="1" hangingPunct="1">
                <a:spcBef>
                  <a:spcPct val="0"/>
                </a:spcBef>
              </a:pPr>
              <a:t>47</a:t>
            </a:fld>
            <a:endParaRPr lang="en-CA" altLang="en-US" smtClean="0">
              <a:latin typeface="Arial" charset="0"/>
            </a:endParaRPr>
          </a:p>
        </p:txBody>
      </p:sp>
    </p:spTree>
    <p:extLst>
      <p:ext uri="{BB962C8B-B14F-4D97-AF65-F5344CB8AC3E}">
        <p14:creationId xmlns:p14="http://schemas.microsoft.com/office/powerpoint/2010/main" val="211640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smtClean="0"/>
              <a:t>Staff photo</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8925">
              <a:spcBef>
                <a:spcPct val="30000"/>
              </a:spcBef>
              <a:defRPr sz="1200">
                <a:solidFill>
                  <a:schemeClr val="tx1"/>
                </a:solidFill>
                <a:latin typeface="Calibri" panose="020F0502020204030204" pitchFamily="34" charset="0"/>
              </a:defRPr>
            </a:lvl2pPr>
            <a:lvl3pPr marL="1157288" indent="-230188">
              <a:spcBef>
                <a:spcPct val="30000"/>
              </a:spcBef>
              <a:defRPr sz="1200">
                <a:solidFill>
                  <a:schemeClr val="tx1"/>
                </a:solidFill>
                <a:latin typeface="Calibri" panose="020F0502020204030204" pitchFamily="34" charset="0"/>
              </a:defRPr>
            </a:lvl3pPr>
            <a:lvl4pPr marL="1619250" indent="-230188">
              <a:spcBef>
                <a:spcPct val="30000"/>
              </a:spcBef>
              <a:defRPr sz="1200">
                <a:solidFill>
                  <a:schemeClr val="tx1"/>
                </a:solidFill>
                <a:latin typeface="Calibri" panose="020F0502020204030204" pitchFamily="34" charset="0"/>
              </a:defRPr>
            </a:lvl4pPr>
            <a:lvl5pPr marL="2082800" indent="-230188">
              <a:spcBef>
                <a:spcPct val="30000"/>
              </a:spcBef>
              <a:defRPr sz="1200">
                <a:solidFill>
                  <a:schemeClr val="tx1"/>
                </a:solidFill>
                <a:latin typeface="Calibri" panose="020F0502020204030204" pitchFamily="34" charset="0"/>
              </a:defRPr>
            </a:lvl5pPr>
            <a:lvl6pPr marL="2540000" indent="-230188" eaLnBrk="0" fontAlgn="base" hangingPunct="0">
              <a:spcBef>
                <a:spcPct val="30000"/>
              </a:spcBef>
              <a:spcAft>
                <a:spcPct val="0"/>
              </a:spcAft>
              <a:defRPr sz="1200">
                <a:solidFill>
                  <a:schemeClr val="tx1"/>
                </a:solidFill>
                <a:latin typeface="Calibri" panose="020F0502020204030204" pitchFamily="34" charset="0"/>
              </a:defRPr>
            </a:lvl6pPr>
            <a:lvl7pPr marL="2997200" indent="-230188" eaLnBrk="0" fontAlgn="base" hangingPunct="0">
              <a:spcBef>
                <a:spcPct val="30000"/>
              </a:spcBef>
              <a:spcAft>
                <a:spcPct val="0"/>
              </a:spcAft>
              <a:defRPr sz="1200">
                <a:solidFill>
                  <a:schemeClr val="tx1"/>
                </a:solidFill>
                <a:latin typeface="Calibri" panose="020F0502020204030204" pitchFamily="34" charset="0"/>
              </a:defRPr>
            </a:lvl7pPr>
            <a:lvl8pPr marL="3454400" indent="-230188" eaLnBrk="0" fontAlgn="base" hangingPunct="0">
              <a:spcBef>
                <a:spcPct val="30000"/>
              </a:spcBef>
              <a:spcAft>
                <a:spcPct val="0"/>
              </a:spcAft>
              <a:defRPr sz="1200">
                <a:solidFill>
                  <a:schemeClr val="tx1"/>
                </a:solidFill>
                <a:latin typeface="Calibri" panose="020F0502020204030204" pitchFamily="34" charset="0"/>
              </a:defRPr>
            </a:lvl8pPr>
            <a:lvl9pPr marL="391160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C3C71B-177E-492F-86BA-57644A2D3AD7}" type="slidenum">
              <a:rPr lang="en-CA" altLang="en-US" smtClean="0">
                <a:latin typeface="Arial" panose="020B0604020202020204" pitchFamily="34" charset="0"/>
              </a:rPr>
              <a:pPr>
                <a:spcBef>
                  <a:spcPct val="0"/>
                </a:spcBef>
              </a:pPr>
              <a:t>49</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11064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95B8A-AB85-45CE-A596-28F9AFA2837D}" type="slidenum">
              <a:rPr lang="en-US" altLang="en-US" smtClean="0"/>
              <a:pPr>
                <a:defRPr/>
              </a:pPr>
              <a:t>10</a:t>
            </a:fld>
            <a:endParaRPr lang="en-US" altLang="en-US"/>
          </a:p>
        </p:txBody>
      </p:sp>
    </p:spTree>
    <p:extLst>
      <p:ext uri="{BB962C8B-B14F-4D97-AF65-F5344CB8AC3E}">
        <p14:creationId xmlns:p14="http://schemas.microsoft.com/office/powerpoint/2010/main" val="3534928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95B8A-AB85-45CE-A596-28F9AFA2837D}" type="slidenum">
              <a:rPr lang="en-US" altLang="en-US" smtClean="0"/>
              <a:pPr>
                <a:defRPr/>
              </a:pPr>
              <a:t>12</a:t>
            </a:fld>
            <a:endParaRPr lang="en-US" altLang="en-US"/>
          </a:p>
        </p:txBody>
      </p:sp>
    </p:spTree>
    <p:extLst>
      <p:ext uri="{BB962C8B-B14F-4D97-AF65-F5344CB8AC3E}">
        <p14:creationId xmlns:p14="http://schemas.microsoft.com/office/powerpoint/2010/main" val="2000412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B95B8A-AB85-45CE-A596-28F9AFA2837D}" type="slidenum">
              <a:rPr lang="en-US" altLang="en-US" smtClean="0"/>
              <a:pPr>
                <a:defRPr/>
              </a:pPr>
              <a:t>17</a:t>
            </a:fld>
            <a:endParaRPr lang="en-US" altLang="en-US"/>
          </a:p>
        </p:txBody>
      </p:sp>
    </p:spTree>
    <p:extLst>
      <p:ext uri="{BB962C8B-B14F-4D97-AF65-F5344CB8AC3E}">
        <p14:creationId xmlns:p14="http://schemas.microsoft.com/office/powerpoint/2010/main" val="1931499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qualify</a:t>
            </a:r>
            <a:r>
              <a:rPr lang="en-US" baseline="0" dirty="0" smtClean="0"/>
              <a:t> as a positive trend for QI??</a:t>
            </a:r>
            <a:endParaRPr lang="en-US" dirty="0"/>
          </a:p>
        </p:txBody>
      </p:sp>
      <p:sp>
        <p:nvSpPr>
          <p:cNvPr id="4" name="Slide Number Placeholder 3"/>
          <p:cNvSpPr>
            <a:spLocks noGrp="1"/>
          </p:cNvSpPr>
          <p:nvPr>
            <p:ph type="sldNum" sz="quarter" idx="10"/>
          </p:nvPr>
        </p:nvSpPr>
        <p:spPr/>
        <p:txBody>
          <a:bodyPr/>
          <a:lstStyle/>
          <a:p>
            <a:pPr>
              <a:defRPr/>
            </a:pPr>
            <a:fld id="{BFB95B8A-AB85-45CE-A596-28F9AFA2837D}" type="slidenum">
              <a:rPr lang="en-US" altLang="en-US" smtClean="0"/>
              <a:pPr>
                <a:defRPr/>
              </a:pPr>
              <a:t>18</a:t>
            </a:fld>
            <a:endParaRPr lang="en-US" altLang="en-US"/>
          </a:p>
        </p:txBody>
      </p:sp>
    </p:spTree>
    <p:extLst>
      <p:ext uri="{BB962C8B-B14F-4D97-AF65-F5344CB8AC3E}">
        <p14:creationId xmlns:p14="http://schemas.microsoft.com/office/powerpoint/2010/main" val="204447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8925">
              <a:spcBef>
                <a:spcPct val="30000"/>
              </a:spcBef>
              <a:defRPr sz="1200">
                <a:solidFill>
                  <a:schemeClr val="tx1"/>
                </a:solidFill>
                <a:latin typeface="Calibri" panose="020F0502020204030204" pitchFamily="34" charset="0"/>
              </a:defRPr>
            </a:lvl2pPr>
            <a:lvl3pPr marL="1157288" indent="-230188">
              <a:spcBef>
                <a:spcPct val="30000"/>
              </a:spcBef>
              <a:defRPr sz="1200">
                <a:solidFill>
                  <a:schemeClr val="tx1"/>
                </a:solidFill>
                <a:latin typeface="Calibri" panose="020F0502020204030204" pitchFamily="34" charset="0"/>
              </a:defRPr>
            </a:lvl3pPr>
            <a:lvl4pPr marL="1619250" indent="-230188">
              <a:spcBef>
                <a:spcPct val="30000"/>
              </a:spcBef>
              <a:defRPr sz="1200">
                <a:solidFill>
                  <a:schemeClr val="tx1"/>
                </a:solidFill>
                <a:latin typeface="Calibri" panose="020F0502020204030204" pitchFamily="34" charset="0"/>
              </a:defRPr>
            </a:lvl4pPr>
            <a:lvl5pPr marL="2082800" indent="-230188">
              <a:spcBef>
                <a:spcPct val="30000"/>
              </a:spcBef>
              <a:defRPr sz="1200">
                <a:solidFill>
                  <a:schemeClr val="tx1"/>
                </a:solidFill>
                <a:latin typeface="Calibri" panose="020F0502020204030204" pitchFamily="34" charset="0"/>
              </a:defRPr>
            </a:lvl5pPr>
            <a:lvl6pPr marL="2540000" indent="-230188" eaLnBrk="0" fontAlgn="base" hangingPunct="0">
              <a:spcBef>
                <a:spcPct val="30000"/>
              </a:spcBef>
              <a:spcAft>
                <a:spcPct val="0"/>
              </a:spcAft>
              <a:defRPr sz="1200">
                <a:solidFill>
                  <a:schemeClr val="tx1"/>
                </a:solidFill>
                <a:latin typeface="Calibri" panose="020F0502020204030204" pitchFamily="34" charset="0"/>
              </a:defRPr>
            </a:lvl6pPr>
            <a:lvl7pPr marL="2997200" indent="-230188" eaLnBrk="0" fontAlgn="base" hangingPunct="0">
              <a:spcBef>
                <a:spcPct val="30000"/>
              </a:spcBef>
              <a:spcAft>
                <a:spcPct val="0"/>
              </a:spcAft>
              <a:defRPr sz="1200">
                <a:solidFill>
                  <a:schemeClr val="tx1"/>
                </a:solidFill>
                <a:latin typeface="Calibri" panose="020F0502020204030204" pitchFamily="34" charset="0"/>
              </a:defRPr>
            </a:lvl7pPr>
            <a:lvl8pPr marL="3454400" indent="-230188" eaLnBrk="0" fontAlgn="base" hangingPunct="0">
              <a:spcBef>
                <a:spcPct val="30000"/>
              </a:spcBef>
              <a:spcAft>
                <a:spcPct val="0"/>
              </a:spcAft>
              <a:defRPr sz="1200">
                <a:solidFill>
                  <a:schemeClr val="tx1"/>
                </a:solidFill>
                <a:latin typeface="Calibri" panose="020F0502020204030204" pitchFamily="34" charset="0"/>
              </a:defRPr>
            </a:lvl8pPr>
            <a:lvl9pPr marL="391160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5B9661-FDFB-407E-8E2D-AB8C0429491A}" type="slidenum">
              <a:rPr lang="en-CA" altLang="en-US" smtClean="0">
                <a:latin typeface="Arial" panose="020B0604020202020204" pitchFamily="34" charset="0"/>
              </a:rPr>
              <a:pPr>
                <a:spcBef>
                  <a:spcPct val="0"/>
                </a:spcBef>
              </a:pPr>
              <a:t>22</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589049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8925">
              <a:spcBef>
                <a:spcPct val="30000"/>
              </a:spcBef>
              <a:defRPr sz="1200">
                <a:solidFill>
                  <a:schemeClr val="tx1"/>
                </a:solidFill>
                <a:latin typeface="Calibri" panose="020F0502020204030204" pitchFamily="34" charset="0"/>
              </a:defRPr>
            </a:lvl2pPr>
            <a:lvl3pPr marL="1157288" indent="-230188">
              <a:spcBef>
                <a:spcPct val="30000"/>
              </a:spcBef>
              <a:defRPr sz="1200">
                <a:solidFill>
                  <a:schemeClr val="tx1"/>
                </a:solidFill>
                <a:latin typeface="Calibri" panose="020F0502020204030204" pitchFamily="34" charset="0"/>
              </a:defRPr>
            </a:lvl3pPr>
            <a:lvl4pPr marL="1619250" indent="-230188">
              <a:spcBef>
                <a:spcPct val="30000"/>
              </a:spcBef>
              <a:defRPr sz="1200">
                <a:solidFill>
                  <a:schemeClr val="tx1"/>
                </a:solidFill>
                <a:latin typeface="Calibri" panose="020F0502020204030204" pitchFamily="34" charset="0"/>
              </a:defRPr>
            </a:lvl4pPr>
            <a:lvl5pPr marL="2082800" indent="-230188">
              <a:spcBef>
                <a:spcPct val="30000"/>
              </a:spcBef>
              <a:defRPr sz="1200">
                <a:solidFill>
                  <a:schemeClr val="tx1"/>
                </a:solidFill>
                <a:latin typeface="Calibri" panose="020F0502020204030204" pitchFamily="34" charset="0"/>
              </a:defRPr>
            </a:lvl5pPr>
            <a:lvl6pPr marL="2540000" indent="-230188" eaLnBrk="0" fontAlgn="base" hangingPunct="0">
              <a:spcBef>
                <a:spcPct val="30000"/>
              </a:spcBef>
              <a:spcAft>
                <a:spcPct val="0"/>
              </a:spcAft>
              <a:defRPr sz="1200">
                <a:solidFill>
                  <a:schemeClr val="tx1"/>
                </a:solidFill>
                <a:latin typeface="Calibri" panose="020F0502020204030204" pitchFamily="34" charset="0"/>
              </a:defRPr>
            </a:lvl6pPr>
            <a:lvl7pPr marL="2997200" indent="-230188" eaLnBrk="0" fontAlgn="base" hangingPunct="0">
              <a:spcBef>
                <a:spcPct val="30000"/>
              </a:spcBef>
              <a:spcAft>
                <a:spcPct val="0"/>
              </a:spcAft>
              <a:defRPr sz="1200">
                <a:solidFill>
                  <a:schemeClr val="tx1"/>
                </a:solidFill>
                <a:latin typeface="Calibri" panose="020F0502020204030204" pitchFamily="34" charset="0"/>
              </a:defRPr>
            </a:lvl7pPr>
            <a:lvl8pPr marL="3454400" indent="-230188" eaLnBrk="0" fontAlgn="base" hangingPunct="0">
              <a:spcBef>
                <a:spcPct val="30000"/>
              </a:spcBef>
              <a:spcAft>
                <a:spcPct val="0"/>
              </a:spcAft>
              <a:defRPr sz="1200">
                <a:solidFill>
                  <a:schemeClr val="tx1"/>
                </a:solidFill>
                <a:latin typeface="Calibri" panose="020F0502020204030204" pitchFamily="34" charset="0"/>
              </a:defRPr>
            </a:lvl8pPr>
            <a:lvl9pPr marL="391160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1B3D79-7261-489C-9497-6E44603BB8EB}" type="slidenum">
              <a:rPr lang="en-CA" altLang="en-US" smtClean="0">
                <a:latin typeface="Arial" panose="020B0604020202020204" pitchFamily="34" charset="0"/>
              </a:rPr>
              <a:pPr>
                <a:spcBef>
                  <a:spcPct val="0"/>
                </a:spcBef>
              </a:pPr>
              <a:t>23</a:t>
            </a:fld>
            <a:endParaRPr lang="en-CA" altLang="en-US" smtClean="0">
              <a:latin typeface="Arial" panose="020B0604020202020204" pitchFamily="34" charset="0"/>
            </a:endParaRPr>
          </a:p>
        </p:txBody>
      </p:sp>
    </p:spTree>
    <p:extLst>
      <p:ext uri="{BB962C8B-B14F-4D97-AF65-F5344CB8AC3E}">
        <p14:creationId xmlns:p14="http://schemas.microsoft.com/office/powerpoint/2010/main" val="4059319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smtClean="0"/>
              <a:t>Assistant Professor in Division of ID at Sunnybrook </a:t>
            </a:r>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8925">
              <a:spcBef>
                <a:spcPct val="30000"/>
              </a:spcBef>
              <a:defRPr sz="1200">
                <a:solidFill>
                  <a:schemeClr val="tx1"/>
                </a:solidFill>
                <a:latin typeface="Calibri" panose="020F0502020204030204" pitchFamily="34" charset="0"/>
              </a:defRPr>
            </a:lvl2pPr>
            <a:lvl3pPr marL="1157288" indent="-230188">
              <a:spcBef>
                <a:spcPct val="30000"/>
              </a:spcBef>
              <a:defRPr sz="1200">
                <a:solidFill>
                  <a:schemeClr val="tx1"/>
                </a:solidFill>
                <a:latin typeface="Calibri" panose="020F0502020204030204" pitchFamily="34" charset="0"/>
              </a:defRPr>
            </a:lvl3pPr>
            <a:lvl4pPr marL="1619250" indent="-230188">
              <a:spcBef>
                <a:spcPct val="30000"/>
              </a:spcBef>
              <a:defRPr sz="1200">
                <a:solidFill>
                  <a:schemeClr val="tx1"/>
                </a:solidFill>
                <a:latin typeface="Calibri" panose="020F0502020204030204" pitchFamily="34" charset="0"/>
              </a:defRPr>
            </a:lvl4pPr>
            <a:lvl5pPr marL="2082800" indent="-230188">
              <a:spcBef>
                <a:spcPct val="30000"/>
              </a:spcBef>
              <a:defRPr sz="1200">
                <a:solidFill>
                  <a:schemeClr val="tx1"/>
                </a:solidFill>
                <a:latin typeface="Calibri" panose="020F0502020204030204" pitchFamily="34" charset="0"/>
              </a:defRPr>
            </a:lvl5pPr>
            <a:lvl6pPr marL="2540000" indent="-230188" eaLnBrk="0" fontAlgn="base" hangingPunct="0">
              <a:spcBef>
                <a:spcPct val="30000"/>
              </a:spcBef>
              <a:spcAft>
                <a:spcPct val="0"/>
              </a:spcAft>
              <a:defRPr sz="1200">
                <a:solidFill>
                  <a:schemeClr val="tx1"/>
                </a:solidFill>
                <a:latin typeface="Calibri" panose="020F0502020204030204" pitchFamily="34" charset="0"/>
              </a:defRPr>
            </a:lvl6pPr>
            <a:lvl7pPr marL="2997200" indent="-230188" eaLnBrk="0" fontAlgn="base" hangingPunct="0">
              <a:spcBef>
                <a:spcPct val="30000"/>
              </a:spcBef>
              <a:spcAft>
                <a:spcPct val="0"/>
              </a:spcAft>
              <a:defRPr sz="1200">
                <a:solidFill>
                  <a:schemeClr val="tx1"/>
                </a:solidFill>
                <a:latin typeface="Calibri" panose="020F0502020204030204" pitchFamily="34" charset="0"/>
              </a:defRPr>
            </a:lvl7pPr>
            <a:lvl8pPr marL="3454400" indent="-230188" eaLnBrk="0" fontAlgn="base" hangingPunct="0">
              <a:spcBef>
                <a:spcPct val="30000"/>
              </a:spcBef>
              <a:spcAft>
                <a:spcPct val="0"/>
              </a:spcAft>
              <a:defRPr sz="1200">
                <a:solidFill>
                  <a:schemeClr val="tx1"/>
                </a:solidFill>
                <a:latin typeface="Calibri" panose="020F0502020204030204" pitchFamily="34" charset="0"/>
              </a:defRPr>
            </a:lvl8pPr>
            <a:lvl9pPr marL="391160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8C8684-42E3-4181-BAF2-13F298108EE9}" type="slidenum">
              <a:rPr lang="en-CA" altLang="en-US" smtClean="0">
                <a:latin typeface="Arial" panose="020B0604020202020204" pitchFamily="34" charset="0"/>
              </a:rPr>
              <a:pPr>
                <a:spcBef>
                  <a:spcPct val="0"/>
                </a:spcBef>
              </a:pPr>
              <a:t>24</a:t>
            </a:fld>
            <a:endParaRPr lang="en-CA" altLang="en-US" smtClean="0">
              <a:latin typeface="Arial" panose="020B0604020202020204" pitchFamily="34" charset="0"/>
            </a:endParaRPr>
          </a:p>
        </p:txBody>
      </p:sp>
    </p:spTree>
    <p:extLst>
      <p:ext uri="{BB962C8B-B14F-4D97-AF65-F5344CB8AC3E}">
        <p14:creationId xmlns:p14="http://schemas.microsoft.com/office/powerpoint/2010/main" val="4203151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Dr. Pritchard's greatest strength is her ability to motivate and inspire her colleagues, co-workers and trainees to fulfill their greatest potential. </a:t>
            </a:r>
          </a:p>
          <a:p>
            <a:r>
              <a:rPr lang="en-US" altLang="en-US" smtClean="0"/>
              <a:t>She is honest, fair and thoughtful. </a:t>
            </a:r>
          </a:p>
          <a:p>
            <a:r>
              <a:rPr lang="en-US" altLang="en-US" smtClean="0"/>
              <a:t>Her leadership style builds consensus but she is not afraid to make a firm decision. </a:t>
            </a:r>
          </a:p>
          <a:p>
            <a:r>
              <a:rPr lang="en-US" altLang="en-US" smtClean="0"/>
              <a:t>Dr. Pritchard is also very humble and has taught me the importance of treating everyone equally with the utmost respect irrespective of their stature or importance within the organization.</a:t>
            </a:r>
          </a:p>
          <a:p>
            <a:endParaRPr lang="en-US" altLang="en-US" smtClean="0"/>
          </a:p>
          <a:p>
            <a:r>
              <a:rPr lang="en-US" altLang="en-US" smtClean="0"/>
              <a:t>Kathy truly seems to put the good of others: patients, colleagues, the Division, first in all of her decision-making.</a:t>
            </a:r>
          </a:p>
          <a:p>
            <a:r>
              <a:rPr lang="en-US" altLang="en-US" smtClean="0"/>
              <a:t></a:t>
            </a:r>
          </a:p>
          <a:p>
            <a:r>
              <a:rPr lang="en-US" altLang="en-US" smtClean="0"/>
              <a:t>Kathy is a natural leader. She's warm, genuinely caring and she has been highly effective in her role as DDD.</a:t>
            </a:r>
          </a:p>
          <a:p>
            <a:r>
              <a:rPr lang="en-US" altLang="en-US" smtClean="0"/>
              <a:t></a:t>
            </a:r>
          </a:p>
          <a:p>
            <a:r>
              <a:rPr lang="en-US" altLang="en-US" smtClean="0"/>
              <a:t>I would say Dr. Pritchard's greatest strength as a leader is her ability to collaborate. She takes great interest in other people's ideas and finds ways to bring people together to work productively.</a:t>
            </a:r>
          </a:p>
          <a:p>
            <a:r>
              <a:rPr lang="en-US" altLang="en-US" smtClean="0"/>
              <a:t></a:t>
            </a:r>
          </a:p>
          <a:p>
            <a:r>
              <a:rPr lang="en-US" altLang="en-US" smtClean="0"/>
              <a:t>Has a vision and can help others see and share that vision and gets things done (strategic plans) </a:t>
            </a:r>
          </a:p>
          <a:p>
            <a:endParaRPr lang="en-US" altLang="en-US" smtClean="0"/>
          </a:p>
          <a:p>
            <a:r>
              <a:rPr lang="en-US" altLang="en-US" smtClean="0"/>
              <a:t>integrates (different locations of the division of medical oncology; faculty with different job descriptions, different research interests) </a:t>
            </a:r>
          </a:p>
          <a:p>
            <a:endParaRPr lang="en-US" altLang="en-US" smtClean="0"/>
          </a:p>
          <a:p>
            <a:r>
              <a:rPr lang="en-US" altLang="en-US" smtClean="0"/>
              <a:t>kind - excellent role model and mentor for others; serious commitment to academic mission;</a:t>
            </a:r>
          </a:p>
          <a:p>
            <a:r>
              <a:rPr lang="en-US" altLang="en-US" smtClean="0"/>
              <a:t></a:t>
            </a:r>
          </a:p>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2460" indent="-289408" eaLnBrk="0" hangingPunct="0">
              <a:spcBef>
                <a:spcPct val="30000"/>
              </a:spcBef>
              <a:defRPr sz="1200">
                <a:solidFill>
                  <a:schemeClr val="tx1"/>
                </a:solidFill>
                <a:latin typeface="Calibri" pitchFamily="34" charset="0"/>
              </a:defRPr>
            </a:lvl2pPr>
            <a:lvl3pPr marL="1157630" indent="-231526" eaLnBrk="0" hangingPunct="0">
              <a:spcBef>
                <a:spcPct val="30000"/>
              </a:spcBef>
              <a:defRPr sz="1200">
                <a:solidFill>
                  <a:schemeClr val="tx1"/>
                </a:solidFill>
                <a:latin typeface="Calibri" pitchFamily="34" charset="0"/>
              </a:defRPr>
            </a:lvl3pPr>
            <a:lvl4pPr marL="1620683" indent="-231526" eaLnBrk="0" hangingPunct="0">
              <a:spcBef>
                <a:spcPct val="30000"/>
              </a:spcBef>
              <a:defRPr sz="1200">
                <a:solidFill>
                  <a:schemeClr val="tx1"/>
                </a:solidFill>
                <a:latin typeface="Calibri" pitchFamily="34" charset="0"/>
              </a:defRPr>
            </a:lvl4pPr>
            <a:lvl5pPr marL="2083735" indent="-231526" eaLnBrk="0" hangingPunct="0">
              <a:spcBef>
                <a:spcPct val="30000"/>
              </a:spcBef>
              <a:defRPr sz="1200">
                <a:solidFill>
                  <a:schemeClr val="tx1"/>
                </a:solidFill>
                <a:latin typeface="Calibri" pitchFamily="34" charset="0"/>
              </a:defRPr>
            </a:lvl5pPr>
            <a:lvl6pPr marL="2546787" indent="-231526" eaLnBrk="0" fontAlgn="base" hangingPunct="0">
              <a:spcBef>
                <a:spcPct val="30000"/>
              </a:spcBef>
              <a:spcAft>
                <a:spcPct val="0"/>
              </a:spcAft>
              <a:defRPr sz="1200">
                <a:solidFill>
                  <a:schemeClr val="tx1"/>
                </a:solidFill>
                <a:latin typeface="Calibri" pitchFamily="34" charset="0"/>
              </a:defRPr>
            </a:lvl6pPr>
            <a:lvl7pPr marL="3009839" indent="-231526" eaLnBrk="0" fontAlgn="base" hangingPunct="0">
              <a:spcBef>
                <a:spcPct val="30000"/>
              </a:spcBef>
              <a:spcAft>
                <a:spcPct val="0"/>
              </a:spcAft>
              <a:defRPr sz="1200">
                <a:solidFill>
                  <a:schemeClr val="tx1"/>
                </a:solidFill>
                <a:latin typeface="Calibri" pitchFamily="34" charset="0"/>
              </a:defRPr>
            </a:lvl7pPr>
            <a:lvl8pPr marL="3472891" indent="-231526" eaLnBrk="0" fontAlgn="base" hangingPunct="0">
              <a:spcBef>
                <a:spcPct val="30000"/>
              </a:spcBef>
              <a:spcAft>
                <a:spcPct val="0"/>
              </a:spcAft>
              <a:defRPr sz="1200">
                <a:solidFill>
                  <a:schemeClr val="tx1"/>
                </a:solidFill>
                <a:latin typeface="Calibri" pitchFamily="34" charset="0"/>
              </a:defRPr>
            </a:lvl8pPr>
            <a:lvl9pPr marL="3935943" indent="-23152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243401E-C00D-406D-A6BE-86AB8FDEB228}" type="slidenum">
              <a:rPr lang="en-CA" altLang="en-US" smtClean="0">
                <a:latin typeface="Arial" charset="0"/>
              </a:rPr>
              <a:pPr eaLnBrk="1" hangingPunct="1">
                <a:spcBef>
                  <a:spcPct val="0"/>
                </a:spcBef>
              </a:pPr>
              <a:t>25</a:t>
            </a:fld>
            <a:endParaRPr lang="en-CA" altLang="en-US" smtClean="0">
              <a:latin typeface="Arial" charset="0"/>
            </a:endParaRPr>
          </a:p>
        </p:txBody>
      </p:sp>
    </p:spTree>
    <p:extLst>
      <p:ext uri="{BB962C8B-B14F-4D97-AF65-F5344CB8AC3E}">
        <p14:creationId xmlns:p14="http://schemas.microsoft.com/office/powerpoint/2010/main" val="202834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27013" y="227013"/>
            <a:ext cx="8683625" cy="5532437"/>
          </a:xfrm>
          <a:prstGeom prst="rect">
            <a:avLst/>
          </a:prstGeom>
          <a:solidFill>
            <a:srgbClr val="001948"/>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charset="0"/>
                <a:ea typeface="ヒラギノ角ゴ Pro W3" pitchFamily="-128" charset="-128"/>
              </a:defRPr>
            </a:lvl1pPr>
            <a:lvl2pPr marL="742950" indent="-285750">
              <a:defRPr sz="2400">
                <a:solidFill>
                  <a:schemeClr val="tx1"/>
                </a:solidFill>
                <a:latin typeface="Arial" charset="0"/>
                <a:ea typeface="ヒラギノ角ゴ Pro W3" pitchFamily="-128" charset="-128"/>
              </a:defRPr>
            </a:lvl2pPr>
            <a:lvl3pPr marL="1143000" indent="-228600">
              <a:defRPr sz="2400">
                <a:solidFill>
                  <a:schemeClr val="tx1"/>
                </a:solidFill>
                <a:latin typeface="Arial" charset="0"/>
                <a:ea typeface="ヒラギノ角ゴ Pro W3" pitchFamily="-128" charset="-128"/>
              </a:defRPr>
            </a:lvl3pPr>
            <a:lvl4pPr marL="1600200" indent="-228600">
              <a:defRPr sz="2400">
                <a:solidFill>
                  <a:schemeClr val="tx1"/>
                </a:solidFill>
                <a:latin typeface="Arial" charset="0"/>
                <a:ea typeface="ヒラギノ角ゴ Pro W3" pitchFamily="-128" charset="-128"/>
              </a:defRPr>
            </a:lvl4pPr>
            <a:lvl5pPr marL="2057400" indent="-228600">
              <a:defRPr sz="2400">
                <a:solidFill>
                  <a:schemeClr val="tx1"/>
                </a:solidFill>
                <a:latin typeface="Arial" charset="0"/>
                <a:ea typeface="ヒラギノ角ゴ Pro W3" pitchFamily="-128"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pitchFamily="-128"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pitchFamily="-128"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pitchFamily="-128"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pitchFamily="-128" charset="-128"/>
              </a:defRPr>
            </a:lvl9pPr>
          </a:lstStyle>
          <a:p>
            <a:pPr>
              <a:defRPr/>
            </a:pPr>
            <a:endParaRPr lang="en-US" altLang="en-US" smtClean="0"/>
          </a:p>
        </p:txBody>
      </p:sp>
      <p:pic>
        <p:nvPicPr>
          <p:cNvPr id="5" name="Picture 2" descr="PPT wordmark"/>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9238" y="6029325"/>
            <a:ext cx="28559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6"/>
          <p:cNvSpPr>
            <a:spLocks noChangeShapeType="1"/>
          </p:cNvSpPr>
          <p:nvPr/>
        </p:nvSpPr>
        <p:spPr bwMode="auto">
          <a:xfrm>
            <a:off x="227013" y="5918200"/>
            <a:ext cx="8683625" cy="0"/>
          </a:xfrm>
          <a:prstGeom prst="line">
            <a:avLst/>
          </a:prstGeom>
          <a:noFill/>
          <a:ln w="9525">
            <a:solidFill>
              <a:srgbClr val="0019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87" name="Rectangle 3"/>
          <p:cNvSpPr>
            <a:spLocks noGrp="1" noChangeArrowheads="1"/>
          </p:cNvSpPr>
          <p:nvPr>
            <p:ph type="ctrTitle"/>
          </p:nvPr>
        </p:nvSpPr>
        <p:spPr>
          <a:xfrm>
            <a:off x="227013" y="609600"/>
            <a:ext cx="8383587" cy="2514600"/>
          </a:xfrm>
        </p:spPr>
        <p:txBody>
          <a:bodyPr anchor="b"/>
          <a:lstStyle>
            <a:lvl1pPr>
              <a:defRPr>
                <a:solidFill>
                  <a:schemeClr val="bg1"/>
                </a:solidFill>
              </a:defRPr>
            </a:lvl1pPr>
          </a:lstStyle>
          <a:p>
            <a:pPr lvl="0"/>
            <a:r>
              <a:rPr lang="en-US" altLang="en-US" noProof="0" smtClean="0"/>
              <a:t>Click to edit Master title style</a:t>
            </a:r>
          </a:p>
        </p:txBody>
      </p:sp>
      <p:sp>
        <p:nvSpPr>
          <p:cNvPr id="16388" name="Rectangle 4"/>
          <p:cNvSpPr>
            <a:spLocks noGrp="1" noChangeArrowheads="1"/>
          </p:cNvSpPr>
          <p:nvPr>
            <p:ph type="subTitle" idx="1"/>
          </p:nvPr>
        </p:nvSpPr>
        <p:spPr>
          <a:xfrm>
            <a:off x="227013" y="3124200"/>
            <a:ext cx="8383587" cy="2209800"/>
          </a:xfrm>
        </p:spPr>
        <p:txBody>
          <a:bodyPr/>
          <a:lstStyle>
            <a:lvl1pPr marL="0" indent="55563">
              <a:buFontTx/>
              <a:buNone/>
              <a:defRPr sz="2400">
                <a:solidFill>
                  <a:schemeClr val="bg1"/>
                </a:solidFill>
              </a:defRPr>
            </a:lvl1pPr>
          </a:lstStyle>
          <a:p>
            <a:pPr lvl="0"/>
            <a:r>
              <a:rPr lang="en-US" altLang="en-US" noProof="0" smtClean="0"/>
              <a:t>Click to edit Master subtitle style</a:t>
            </a:r>
          </a:p>
        </p:txBody>
      </p:sp>
      <p:sp>
        <p:nvSpPr>
          <p:cNvPr id="7" name="Rectangle 5"/>
          <p:cNvSpPr>
            <a:spLocks noGrp="1" noChangeArrowheads="1"/>
          </p:cNvSpPr>
          <p:nvPr>
            <p:ph type="dt" sz="half" idx="10"/>
          </p:nvPr>
        </p:nvSpPr>
        <p:spPr/>
        <p:txBody>
          <a:bodyPr/>
          <a:lstStyle>
            <a:lvl1pPr>
              <a:defRPr/>
            </a:lvl1pPr>
          </a:lstStyle>
          <a:p>
            <a:pPr>
              <a:defRPr/>
            </a:pPr>
            <a:fld id="{6C9273F1-00BE-42AE-9DF4-B813C7F0FA88}" type="datetime1">
              <a:rPr lang="en-US" altLang="en-US" smtClean="0"/>
              <a:t>6/21/2018</a:t>
            </a:fld>
            <a:endParaRPr lang="en-US" altLang="en-US"/>
          </a:p>
        </p:txBody>
      </p:sp>
    </p:spTree>
    <p:extLst>
      <p:ext uri="{BB962C8B-B14F-4D97-AF65-F5344CB8AC3E}">
        <p14:creationId xmlns:p14="http://schemas.microsoft.com/office/powerpoint/2010/main" val="2987518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2276AA6-CDE2-4EE0-B1FE-8F830E0C6215}" type="datetime1">
              <a:rPr lang="en-US" altLang="en-US" smtClean="0"/>
              <a:t>6/21/2018</a:t>
            </a:fld>
            <a:endParaRPr lang="en-US" altLang="en-US"/>
          </a:p>
        </p:txBody>
      </p:sp>
    </p:spTree>
    <p:extLst>
      <p:ext uri="{BB962C8B-B14F-4D97-AF65-F5344CB8AC3E}">
        <p14:creationId xmlns:p14="http://schemas.microsoft.com/office/powerpoint/2010/main" val="148108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455613"/>
            <a:ext cx="2170113" cy="5257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7013" y="455613"/>
            <a:ext cx="6361112"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E56397-9D26-407B-BB0E-94F870EDDFC5}" type="datetime1">
              <a:rPr lang="en-US" altLang="en-US" smtClean="0"/>
              <a:t>6/21/2018</a:t>
            </a:fld>
            <a:endParaRPr lang="en-US" altLang="en-US"/>
          </a:p>
        </p:txBody>
      </p:sp>
    </p:spTree>
    <p:extLst>
      <p:ext uri="{BB962C8B-B14F-4D97-AF65-F5344CB8AC3E}">
        <p14:creationId xmlns:p14="http://schemas.microsoft.com/office/powerpoint/2010/main" val="2520201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3609529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7A0FB08-BBE9-4377-A1E9-9351B1AC1682}" type="datetime1">
              <a:rPr lang="en-US" altLang="en-US" smtClean="0"/>
              <a:t>6/21/2018</a:t>
            </a:fld>
            <a:endParaRPr lang="en-US" altLang="en-US"/>
          </a:p>
        </p:txBody>
      </p:sp>
    </p:spTree>
    <p:extLst>
      <p:ext uri="{BB962C8B-B14F-4D97-AF65-F5344CB8AC3E}">
        <p14:creationId xmlns:p14="http://schemas.microsoft.com/office/powerpoint/2010/main" val="105868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013" y="1295400"/>
            <a:ext cx="4265612"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295400"/>
            <a:ext cx="4265613" cy="441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9A2CD04-8071-49E0-ABE0-2917D6AE9793}" type="datetime1">
              <a:rPr lang="en-US" altLang="en-US" smtClean="0"/>
              <a:t>6/21/2018</a:t>
            </a:fld>
            <a:endParaRPr lang="en-US" altLang="en-US"/>
          </a:p>
        </p:txBody>
      </p:sp>
    </p:spTree>
    <p:extLst>
      <p:ext uri="{BB962C8B-B14F-4D97-AF65-F5344CB8AC3E}">
        <p14:creationId xmlns:p14="http://schemas.microsoft.com/office/powerpoint/2010/main" val="4005091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67A4B69-C912-455E-96FE-4C0A2F0E9E51}" type="datetime1">
              <a:rPr lang="en-US" altLang="en-US" smtClean="0"/>
              <a:t>6/21/2018</a:t>
            </a:fld>
            <a:endParaRPr lang="en-US" altLang="en-US"/>
          </a:p>
        </p:txBody>
      </p:sp>
    </p:spTree>
    <p:extLst>
      <p:ext uri="{BB962C8B-B14F-4D97-AF65-F5344CB8AC3E}">
        <p14:creationId xmlns:p14="http://schemas.microsoft.com/office/powerpoint/2010/main" val="490585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49EC4CC3-283C-45E7-851B-909A244F17F7}" type="datetime1">
              <a:rPr lang="en-US" altLang="en-US" smtClean="0"/>
              <a:t>6/21/2018</a:t>
            </a:fld>
            <a:endParaRPr lang="en-US" altLang="en-US"/>
          </a:p>
        </p:txBody>
      </p:sp>
    </p:spTree>
    <p:extLst>
      <p:ext uri="{BB962C8B-B14F-4D97-AF65-F5344CB8AC3E}">
        <p14:creationId xmlns:p14="http://schemas.microsoft.com/office/powerpoint/2010/main" val="988165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5F2D8A4-3728-456A-A955-31EF61AF5696}" type="datetime1">
              <a:rPr lang="en-US" altLang="en-US" smtClean="0"/>
              <a:t>6/21/2018</a:t>
            </a:fld>
            <a:endParaRPr lang="en-US" altLang="en-US"/>
          </a:p>
        </p:txBody>
      </p:sp>
    </p:spTree>
    <p:extLst>
      <p:ext uri="{BB962C8B-B14F-4D97-AF65-F5344CB8AC3E}">
        <p14:creationId xmlns:p14="http://schemas.microsoft.com/office/powerpoint/2010/main" val="203496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73EA164-241A-4CEB-9844-A8E9FF299928}" type="datetime1">
              <a:rPr lang="en-US" altLang="en-US" smtClean="0"/>
              <a:t>6/21/2018</a:t>
            </a:fld>
            <a:endParaRPr lang="en-US" altLang="en-US"/>
          </a:p>
        </p:txBody>
      </p:sp>
    </p:spTree>
    <p:extLst>
      <p:ext uri="{BB962C8B-B14F-4D97-AF65-F5344CB8AC3E}">
        <p14:creationId xmlns:p14="http://schemas.microsoft.com/office/powerpoint/2010/main" val="136040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004AC18-097F-4F07-954E-E6D0FCDAB173}" type="datetime1">
              <a:rPr lang="en-US" altLang="en-US" smtClean="0"/>
              <a:t>6/21/2018</a:t>
            </a:fld>
            <a:endParaRPr lang="en-US" altLang="en-US"/>
          </a:p>
        </p:txBody>
      </p:sp>
    </p:spTree>
    <p:extLst>
      <p:ext uri="{BB962C8B-B14F-4D97-AF65-F5344CB8AC3E}">
        <p14:creationId xmlns:p14="http://schemas.microsoft.com/office/powerpoint/2010/main" val="3981623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PPT wordmark"/>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249238" y="6029325"/>
            <a:ext cx="285591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7013" y="455613"/>
            <a:ext cx="8683625" cy="83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36000" tIns="0" rIns="36000" bIns="0" numCol="1" anchor="t"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227013" y="1295400"/>
            <a:ext cx="8683625" cy="441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36000" tIns="0" rIns="3600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7000875" y="6315075"/>
            <a:ext cx="1905000" cy="39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r">
              <a:defRPr sz="1300">
                <a:solidFill>
                  <a:srgbClr val="001948"/>
                </a:solidFill>
                <a:latin typeface="+mn-lt"/>
              </a:defRPr>
            </a:lvl1pPr>
          </a:lstStyle>
          <a:p>
            <a:pPr>
              <a:defRPr/>
            </a:pPr>
            <a:fld id="{0475502F-7A5D-45DD-A387-04F1489131A0}" type="datetime1">
              <a:rPr lang="en-US" altLang="en-US" smtClean="0"/>
              <a:t>6/21/2018</a:t>
            </a:fld>
            <a:endParaRPr lang="en-US" altLang="en-US"/>
          </a:p>
        </p:txBody>
      </p:sp>
      <p:sp>
        <p:nvSpPr>
          <p:cNvPr id="1030" name="Line 9"/>
          <p:cNvSpPr>
            <a:spLocks noChangeShapeType="1"/>
          </p:cNvSpPr>
          <p:nvPr/>
        </p:nvSpPr>
        <p:spPr bwMode="auto">
          <a:xfrm>
            <a:off x="227013" y="5918200"/>
            <a:ext cx="8683625" cy="0"/>
          </a:xfrm>
          <a:prstGeom prst="line">
            <a:avLst/>
          </a:prstGeom>
          <a:noFill/>
          <a:ln w="9525">
            <a:solidFill>
              <a:srgbClr val="00194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731"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p:txStyles>
    <p:titleStyle>
      <a:lvl1pPr marL="55563" algn="l" rtl="0" eaLnBrk="0" fontAlgn="base" hangingPunct="0">
        <a:spcBef>
          <a:spcPct val="0"/>
        </a:spcBef>
        <a:spcAft>
          <a:spcPct val="0"/>
        </a:spcAft>
        <a:defRPr sz="4400">
          <a:solidFill>
            <a:srgbClr val="001948"/>
          </a:solidFill>
          <a:latin typeface="+mj-lt"/>
          <a:ea typeface="+mj-ea"/>
          <a:cs typeface="+mj-cs"/>
        </a:defRPr>
      </a:lvl1pPr>
      <a:lvl2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2pPr>
      <a:lvl3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3pPr>
      <a:lvl4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4pPr>
      <a:lvl5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5pPr>
      <a:lvl6pPr marL="512763" algn="l" rtl="0" fontAlgn="base">
        <a:spcBef>
          <a:spcPct val="0"/>
        </a:spcBef>
        <a:spcAft>
          <a:spcPct val="0"/>
        </a:spcAft>
        <a:defRPr sz="4400">
          <a:solidFill>
            <a:srgbClr val="001948"/>
          </a:solidFill>
          <a:latin typeface="Centaur MT" pitchFamily="-128" charset="0"/>
          <a:ea typeface="ヒラギノ角ゴ Pro W3" pitchFamily="-128" charset="-128"/>
        </a:defRPr>
      </a:lvl6pPr>
      <a:lvl7pPr marL="969963" algn="l" rtl="0" fontAlgn="base">
        <a:spcBef>
          <a:spcPct val="0"/>
        </a:spcBef>
        <a:spcAft>
          <a:spcPct val="0"/>
        </a:spcAft>
        <a:defRPr sz="4400">
          <a:solidFill>
            <a:srgbClr val="001948"/>
          </a:solidFill>
          <a:latin typeface="Centaur MT" pitchFamily="-128" charset="0"/>
          <a:ea typeface="ヒラギノ角ゴ Pro W3" pitchFamily="-128" charset="-128"/>
        </a:defRPr>
      </a:lvl7pPr>
      <a:lvl8pPr marL="1427163" algn="l" rtl="0" fontAlgn="base">
        <a:spcBef>
          <a:spcPct val="0"/>
        </a:spcBef>
        <a:spcAft>
          <a:spcPct val="0"/>
        </a:spcAft>
        <a:defRPr sz="4400">
          <a:solidFill>
            <a:srgbClr val="001948"/>
          </a:solidFill>
          <a:latin typeface="Centaur MT" pitchFamily="-128" charset="0"/>
          <a:ea typeface="ヒラギノ角ゴ Pro W3" pitchFamily="-128" charset="-128"/>
        </a:defRPr>
      </a:lvl8pPr>
      <a:lvl9pPr marL="1884363" algn="l" rtl="0" fontAlgn="base">
        <a:spcBef>
          <a:spcPct val="0"/>
        </a:spcBef>
        <a:spcAft>
          <a:spcPct val="0"/>
        </a:spcAft>
        <a:defRPr sz="4400">
          <a:solidFill>
            <a:srgbClr val="001948"/>
          </a:solidFill>
          <a:latin typeface="Centaur MT" pitchFamily="-128" charset="0"/>
          <a:ea typeface="ヒラギノ角ゴ Pro W3" pitchFamily="-128" charset="-128"/>
        </a:defRPr>
      </a:lvl9pPr>
    </p:titleStyle>
    <p:bodyStyle>
      <a:lvl1pPr marL="342900" indent="-287338" algn="l" rtl="0" eaLnBrk="0" fontAlgn="base" hangingPunct="0">
        <a:spcBef>
          <a:spcPct val="20000"/>
        </a:spcBef>
        <a:spcAft>
          <a:spcPct val="0"/>
        </a:spcAft>
        <a:buChar char="•"/>
        <a:defRPr sz="3200">
          <a:solidFill>
            <a:srgbClr val="001948"/>
          </a:solidFill>
          <a:latin typeface="+mn-lt"/>
          <a:ea typeface="+mn-ea"/>
          <a:cs typeface="+mn-cs"/>
        </a:defRPr>
      </a:lvl1pPr>
      <a:lvl2pPr marL="742950" indent="-285750" algn="l" rtl="0" eaLnBrk="0" fontAlgn="base" hangingPunct="0">
        <a:spcBef>
          <a:spcPct val="20000"/>
        </a:spcBef>
        <a:spcAft>
          <a:spcPct val="0"/>
        </a:spcAft>
        <a:buChar char="–"/>
        <a:defRPr sz="2800">
          <a:solidFill>
            <a:srgbClr val="001948"/>
          </a:solidFill>
          <a:latin typeface="+mn-lt"/>
          <a:ea typeface="+mn-ea"/>
        </a:defRPr>
      </a:lvl2pPr>
      <a:lvl3pPr marL="1143000" indent="-228600" algn="l" rtl="0" eaLnBrk="0" fontAlgn="base" hangingPunct="0">
        <a:spcBef>
          <a:spcPct val="20000"/>
        </a:spcBef>
        <a:spcAft>
          <a:spcPct val="0"/>
        </a:spcAft>
        <a:buChar char="•"/>
        <a:defRPr sz="2400">
          <a:solidFill>
            <a:srgbClr val="001948"/>
          </a:solidFill>
          <a:latin typeface="+mn-lt"/>
          <a:ea typeface="+mn-ea"/>
        </a:defRPr>
      </a:lvl3pPr>
      <a:lvl4pPr marL="1600200" indent="-228600" algn="l" rtl="0" eaLnBrk="0" fontAlgn="base" hangingPunct="0">
        <a:spcBef>
          <a:spcPct val="20000"/>
        </a:spcBef>
        <a:spcAft>
          <a:spcPct val="0"/>
        </a:spcAft>
        <a:buChar char="–"/>
        <a:defRPr sz="2000">
          <a:solidFill>
            <a:srgbClr val="001948"/>
          </a:solidFill>
          <a:latin typeface="+mn-lt"/>
          <a:ea typeface="+mn-ea"/>
        </a:defRPr>
      </a:lvl4pPr>
      <a:lvl5pPr marL="2057400" indent="-228600" algn="l" rtl="0" eaLnBrk="0" fontAlgn="base" hangingPunct="0">
        <a:spcBef>
          <a:spcPct val="20000"/>
        </a:spcBef>
        <a:spcAft>
          <a:spcPct val="0"/>
        </a:spcAft>
        <a:buChar char="»"/>
        <a:defRPr sz="2000">
          <a:solidFill>
            <a:srgbClr val="001948"/>
          </a:solidFill>
          <a:latin typeface="+mn-lt"/>
          <a:ea typeface="+mn-ea"/>
        </a:defRPr>
      </a:lvl5pPr>
      <a:lvl6pPr marL="2514600" indent="-228600" algn="l" rtl="0" fontAlgn="base">
        <a:spcBef>
          <a:spcPct val="20000"/>
        </a:spcBef>
        <a:spcAft>
          <a:spcPct val="0"/>
        </a:spcAft>
        <a:buChar char="»"/>
        <a:defRPr sz="2000">
          <a:solidFill>
            <a:srgbClr val="001948"/>
          </a:solidFill>
          <a:latin typeface="+mn-lt"/>
          <a:ea typeface="+mn-ea"/>
        </a:defRPr>
      </a:lvl6pPr>
      <a:lvl7pPr marL="2971800" indent="-228600" algn="l" rtl="0" fontAlgn="base">
        <a:spcBef>
          <a:spcPct val="20000"/>
        </a:spcBef>
        <a:spcAft>
          <a:spcPct val="0"/>
        </a:spcAft>
        <a:buChar char="»"/>
        <a:defRPr sz="2000">
          <a:solidFill>
            <a:srgbClr val="001948"/>
          </a:solidFill>
          <a:latin typeface="+mn-lt"/>
          <a:ea typeface="+mn-ea"/>
        </a:defRPr>
      </a:lvl7pPr>
      <a:lvl8pPr marL="3429000" indent="-228600" algn="l" rtl="0" fontAlgn="base">
        <a:spcBef>
          <a:spcPct val="20000"/>
        </a:spcBef>
        <a:spcAft>
          <a:spcPct val="0"/>
        </a:spcAft>
        <a:buChar char="»"/>
        <a:defRPr sz="2000">
          <a:solidFill>
            <a:srgbClr val="001948"/>
          </a:solidFill>
          <a:latin typeface="+mn-lt"/>
          <a:ea typeface="+mn-ea"/>
        </a:defRPr>
      </a:lvl8pPr>
      <a:lvl9pPr marL="3886200" indent="-228600" algn="l" rtl="0" fontAlgn="base">
        <a:spcBef>
          <a:spcPct val="20000"/>
        </a:spcBef>
        <a:spcAft>
          <a:spcPct val="0"/>
        </a:spcAft>
        <a:buChar char="»"/>
        <a:defRPr sz="2000">
          <a:solidFill>
            <a:srgbClr val="00194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www.deptmedicine.utoronto.ca/newsletter"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deptmedicine.utoronto.ca/event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medicine.utoronto.ca/sites/default/files/standards.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i="1" dirty="0">
                <a:solidFill>
                  <a:srgbClr val="92D050"/>
                </a:solidFill>
              </a:rPr>
              <a:t>Two steps forward, one step back</a:t>
            </a:r>
            <a:r>
              <a:rPr lang="en-US" sz="4000" i="1" dirty="0" smtClean="0">
                <a:solidFill>
                  <a:srgbClr val="92D050"/>
                </a:solidFill>
              </a:rPr>
              <a:t>…</a:t>
            </a:r>
            <a:endParaRPr lang="en-US" sz="4000" dirty="0"/>
          </a:p>
        </p:txBody>
      </p:sp>
      <p:sp>
        <p:nvSpPr>
          <p:cNvPr id="5" name="Subtitle 4"/>
          <p:cNvSpPr>
            <a:spLocks noGrp="1"/>
          </p:cNvSpPr>
          <p:nvPr>
            <p:ph type="subTitle" idx="1"/>
          </p:nvPr>
        </p:nvSpPr>
        <p:spPr/>
        <p:txBody>
          <a:bodyPr/>
          <a:lstStyle/>
          <a:p>
            <a:r>
              <a:rPr lang="en-US" sz="3200" dirty="0"/>
              <a:t>Chair’s Report 2018</a:t>
            </a:r>
            <a:endParaRPr lang="en-US" sz="3200" i="1" dirty="0">
              <a:solidFill>
                <a:srgbClr val="92D050"/>
              </a:solidFill>
            </a:endParaRP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3" name="Picture 2"/>
          <p:cNvPicPr>
            <a:picLocks noChangeAspect="1"/>
          </p:cNvPicPr>
          <p:nvPr/>
        </p:nvPicPr>
        <p:blipFill>
          <a:blip r:embed="rId2"/>
          <a:stretch>
            <a:fillRect/>
          </a:stretch>
        </p:blipFill>
        <p:spPr>
          <a:xfrm>
            <a:off x="0" y="-533400"/>
            <a:ext cx="9144000" cy="6400800"/>
          </a:xfrm>
          <a:prstGeom prst="rect">
            <a:avLst/>
          </a:prstGeom>
        </p:spPr>
      </p:pic>
      <p:sp>
        <p:nvSpPr>
          <p:cNvPr id="6" name="TextBox 5"/>
          <p:cNvSpPr txBox="1"/>
          <p:nvPr/>
        </p:nvSpPr>
        <p:spPr>
          <a:xfrm>
            <a:off x="381000" y="3429000"/>
            <a:ext cx="3719288" cy="1323439"/>
          </a:xfrm>
          <a:prstGeom prst="rect">
            <a:avLst/>
          </a:prstGeom>
          <a:noFill/>
        </p:spPr>
        <p:txBody>
          <a:bodyPr wrap="none" rtlCol="0">
            <a:spAutoFit/>
          </a:bodyPr>
          <a:lstStyle/>
          <a:p>
            <a:pPr algn="ctr"/>
            <a:r>
              <a:rPr lang="en-US" sz="4000" b="1" dirty="0" smtClean="0">
                <a:solidFill>
                  <a:srgbClr val="008BB0"/>
                </a:solidFill>
              </a:rPr>
              <a:t>Chair’s Report</a:t>
            </a:r>
          </a:p>
          <a:p>
            <a:pPr algn="ctr"/>
            <a:r>
              <a:rPr lang="en-US" sz="4000" b="1" dirty="0" smtClean="0">
                <a:solidFill>
                  <a:srgbClr val="008BB0"/>
                </a:solidFill>
              </a:rPr>
              <a:t>2018</a:t>
            </a:r>
            <a:endParaRPr lang="en-US" sz="4000" b="1" dirty="0">
              <a:solidFill>
                <a:srgbClr val="008BB0"/>
              </a:solidFill>
            </a:endParaRPr>
          </a:p>
        </p:txBody>
      </p:sp>
    </p:spTree>
    <p:extLst>
      <p:ext uri="{BB962C8B-B14F-4D97-AF65-F5344CB8AC3E}">
        <p14:creationId xmlns:p14="http://schemas.microsoft.com/office/powerpoint/2010/main" val="723986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Clinicians in Quality &amp; Innovation</a:t>
            </a:r>
            <a:br>
              <a:rPr lang="en-US" dirty="0" smtClean="0"/>
            </a:br>
            <a:endParaRPr lang="en-US" sz="28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graphicFrame>
        <p:nvGraphicFramePr>
          <p:cNvPr id="6" name="Chart 5"/>
          <p:cNvGraphicFramePr/>
          <p:nvPr>
            <p:extLst>
              <p:ext uri="{D42A27DB-BD31-4B8C-83A1-F6EECF244321}">
                <p14:modId xmlns:p14="http://schemas.microsoft.com/office/powerpoint/2010/main" val="3857863911"/>
              </p:ext>
            </p:extLst>
          </p:nvPr>
        </p:nvGraphicFramePr>
        <p:xfrm>
          <a:off x="457200" y="1905000"/>
          <a:ext cx="4191000" cy="313726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14400" y="1524000"/>
            <a:ext cx="3023585" cy="400110"/>
          </a:xfrm>
          <a:prstGeom prst="rect">
            <a:avLst/>
          </a:prstGeom>
          <a:noFill/>
        </p:spPr>
        <p:txBody>
          <a:bodyPr wrap="none" rtlCol="0">
            <a:spAutoFit/>
          </a:bodyPr>
          <a:lstStyle/>
          <a:p>
            <a:r>
              <a:rPr lang="en-US" sz="2000" dirty="0" smtClean="0"/>
              <a:t>Recruitment of CQI n=46</a:t>
            </a:r>
            <a:endParaRPr lang="en-US" sz="2000" dirty="0"/>
          </a:p>
        </p:txBody>
      </p:sp>
      <p:graphicFrame>
        <p:nvGraphicFramePr>
          <p:cNvPr id="10" name="Chart 9"/>
          <p:cNvGraphicFramePr/>
          <p:nvPr>
            <p:extLst>
              <p:ext uri="{D42A27DB-BD31-4B8C-83A1-F6EECF244321}">
                <p14:modId xmlns:p14="http://schemas.microsoft.com/office/powerpoint/2010/main" val="447178102"/>
              </p:ext>
            </p:extLst>
          </p:nvPr>
        </p:nvGraphicFramePr>
        <p:xfrm>
          <a:off x="4876800" y="1447800"/>
          <a:ext cx="3733801" cy="356229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81000" y="5175926"/>
            <a:ext cx="4469493" cy="1015663"/>
          </a:xfrm>
          <a:prstGeom prst="rect">
            <a:avLst/>
          </a:prstGeom>
          <a:noFill/>
        </p:spPr>
        <p:txBody>
          <a:bodyPr wrap="none" rtlCol="0">
            <a:spAutoFit/>
          </a:bodyPr>
          <a:lstStyle/>
          <a:p>
            <a:r>
              <a:rPr lang="en-US" sz="2000" dirty="0" smtClean="0">
                <a:solidFill>
                  <a:srgbClr val="001948"/>
                </a:solidFill>
              </a:rPr>
              <a:t>Most divisions have 1-3 CQI faculty</a:t>
            </a:r>
          </a:p>
          <a:p>
            <a:r>
              <a:rPr lang="en-US" sz="2000" dirty="0">
                <a:solidFill>
                  <a:srgbClr val="001948"/>
                </a:solidFill>
              </a:rPr>
              <a:t>71% “CQI” faculty in 1</a:t>
            </a:r>
            <a:r>
              <a:rPr lang="en-US" sz="2000" baseline="30000" dirty="0">
                <a:solidFill>
                  <a:srgbClr val="001948"/>
                </a:solidFill>
              </a:rPr>
              <a:t>st</a:t>
            </a:r>
            <a:r>
              <a:rPr lang="en-US" sz="2000" dirty="0">
                <a:solidFill>
                  <a:srgbClr val="001948"/>
                </a:solidFill>
              </a:rPr>
              <a:t> 5 </a:t>
            </a:r>
            <a:r>
              <a:rPr lang="en-US" sz="2000" dirty="0" err="1" smtClean="0">
                <a:solidFill>
                  <a:srgbClr val="001948"/>
                </a:solidFill>
              </a:rPr>
              <a:t>yr</a:t>
            </a:r>
            <a:r>
              <a:rPr lang="en-US" sz="2000" dirty="0" smtClean="0">
                <a:solidFill>
                  <a:srgbClr val="001948"/>
                </a:solidFill>
              </a:rPr>
              <a:t> </a:t>
            </a:r>
            <a:r>
              <a:rPr lang="en-US" sz="2000" dirty="0">
                <a:solidFill>
                  <a:srgbClr val="001948"/>
                </a:solidFill>
              </a:rPr>
              <a:t>of career </a:t>
            </a:r>
          </a:p>
          <a:p>
            <a:endParaRPr lang="en-US" sz="2000" dirty="0">
              <a:solidFill>
                <a:srgbClr val="001948"/>
              </a:solidFill>
            </a:endParaRPr>
          </a:p>
        </p:txBody>
      </p:sp>
    </p:spTree>
    <p:extLst>
      <p:ext uri="{BB962C8B-B14F-4D97-AF65-F5344CB8AC3E}">
        <p14:creationId xmlns:p14="http://schemas.microsoft.com/office/powerpoint/2010/main" val="11754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69020"/>
            <a:ext cx="8683625" cy="839787"/>
          </a:xfrm>
        </p:spPr>
        <p:txBody>
          <a:bodyPr/>
          <a:lstStyle/>
          <a:p>
            <a:r>
              <a:rPr lang="en-US" sz="3600" dirty="0" smtClean="0"/>
              <a:t>Research</a:t>
            </a:r>
            <a:r>
              <a:rPr lang="en-US" sz="3600" dirty="0"/>
              <a:t/>
            </a:r>
            <a:br>
              <a:rPr lang="en-US" sz="3600" dirty="0"/>
            </a:br>
            <a:endParaRPr lang="en-US" sz="3600" dirty="0"/>
          </a:p>
        </p:txBody>
      </p:sp>
      <p:sp>
        <p:nvSpPr>
          <p:cNvPr id="5" name="Text Placeholder 4"/>
          <p:cNvSpPr>
            <a:spLocks noGrp="1"/>
          </p:cNvSpPr>
          <p:nvPr>
            <p:ph idx="1"/>
          </p:nvPr>
        </p:nvSpPr>
        <p:spPr>
          <a:xfrm>
            <a:off x="232365" y="1059257"/>
            <a:ext cx="6634161" cy="3551383"/>
          </a:xfrm>
        </p:spPr>
        <p:txBody>
          <a:bodyPr/>
          <a:lstStyle/>
          <a:p>
            <a:r>
              <a:rPr lang="en-US" sz="2400" dirty="0" smtClean="0"/>
              <a:t>CS Merit Review </a:t>
            </a:r>
          </a:p>
          <a:p>
            <a:r>
              <a:rPr lang="en-US" sz="2400" dirty="0" smtClean="0"/>
              <a:t>Awards committee – enormous success!</a:t>
            </a:r>
            <a:endParaRPr lang="en-US" sz="24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graphicFrame>
        <p:nvGraphicFramePr>
          <p:cNvPr id="2" name="Table 1"/>
          <p:cNvGraphicFramePr>
            <a:graphicFrameLocks noGrp="1"/>
          </p:cNvGraphicFramePr>
          <p:nvPr>
            <p:extLst>
              <p:ext uri="{D42A27DB-BD31-4B8C-83A1-F6EECF244321}">
                <p14:modId xmlns:p14="http://schemas.microsoft.com/office/powerpoint/2010/main" val="3036504233"/>
              </p:ext>
            </p:extLst>
          </p:nvPr>
        </p:nvGraphicFramePr>
        <p:xfrm>
          <a:off x="309881" y="2216594"/>
          <a:ext cx="6096000" cy="2494280"/>
        </p:xfrm>
        <a:graphic>
          <a:graphicData uri="http://schemas.openxmlformats.org/drawingml/2006/table">
            <a:tbl>
              <a:tblPr firstRow="1" bandRow="1">
                <a:tableStyleId>{EB344D84-9AFB-497E-A393-DC336BA19D2E}</a:tableStyleId>
              </a:tblPr>
              <a:tblGrid>
                <a:gridCol w="1016000">
                  <a:extLst>
                    <a:ext uri="{9D8B030D-6E8A-4147-A177-3AD203B41FA5}">
                      <a16:colId xmlns:a16="http://schemas.microsoft.com/office/drawing/2014/main" val="20000"/>
                    </a:ext>
                  </a:extLst>
                </a:gridCol>
                <a:gridCol w="1016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016000">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tblGrid>
              <a:tr h="370840">
                <a:tc>
                  <a:txBody>
                    <a:bodyPr/>
                    <a:lstStyle/>
                    <a:p>
                      <a:endParaRPr lang="en-US" dirty="0">
                        <a:solidFill>
                          <a:schemeClr val="tx1"/>
                        </a:solidFill>
                      </a:endParaRPr>
                    </a:p>
                  </a:txBody>
                  <a:tcPr/>
                </a:tc>
                <a:tc>
                  <a:txBody>
                    <a:bodyPr/>
                    <a:lstStyle/>
                    <a:p>
                      <a:pPr algn="ctr"/>
                      <a:r>
                        <a:rPr lang="en-US" dirty="0" smtClean="0">
                          <a:solidFill>
                            <a:schemeClr val="tx1"/>
                          </a:solidFill>
                        </a:rPr>
                        <a:t>2013</a:t>
                      </a:r>
                      <a:endParaRPr lang="en-US" dirty="0">
                        <a:solidFill>
                          <a:schemeClr val="tx1"/>
                        </a:solidFill>
                      </a:endParaRPr>
                    </a:p>
                  </a:txBody>
                  <a:tcPr/>
                </a:tc>
                <a:tc>
                  <a:txBody>
                    <a:bodyPr/>
                    <a:lstStyle/>
                    <a:p>
                      <a:pPr algn="ctr"/>
                      <a:r>
                        <a:rPr lang="en-US" dirty="0" smtClean="0">
                          <a:solidFill>
                            <a:schemeClr val="tx1"/>
                          </a:solidFill>
                        </a:rPr>
                        <a:t>2014</a:t>
                      </a:r>
                      <a:endParaRPr lang="en-US" dirty="0">
                        <a:solidFill>
                          <a:schemeClr val="tx1"/>
                        </a:solidFill>
                      </a:endParaRPr>
                    </a:p>
                  </a:txBody>
                  <a:tcPr/>
                </a:tc>
                <a:tc>
                  <a:txBody>
                    <a:bodyPr/>
                    <a:lstStyle/>
                    <a:p>
                      <a:pPr algn="ctr"/>
                      <a:r>
                        <a:rPr lang="en-US" dirty="0" smtClean="0">
                          <a:solidFill>
                            <a:schemeClr val="tx1"/>
                          </a:solidFill>
                        </a:rPr>
                        <a:t>2015</a:t>
                      </a:r>
                      <a:endParaRPr lang="en-US" dirty="0">
                        <a:solidFill>
                          <a:schemeClr val="tx1"/>
                        </a:solidFill>
                      </a:endParaRPr>
                    </a:p>
                  </a:txBody>
                  <a:tcPr/>
                </a:tc>
                <a:tc>
                  <a:txBody>
                    <a:bodyPr/>
                    <a:lstStyle/>
                    <a:p>
                      <a:pPr algn="ctr"/>
                      <a:r>
                        <a:rPr lang="en-US" dirty="0" smtClean="0">
                          <a:solidFill>
                            <a:schemeClr val="tx1"/>
                          </a:solidFill>
                        </a:rPr>
                        <a:t>2016</a:t>
                      </a:r>
                      <a:endParaRPr lang="en-US" dirty="0">
                        <a:solidFill>
                          <a:schemeClr val="tx1"/>
                        </a:solidFill>
                      </a:endParaRPr>
                    </a:p>
                  </a:txBody>
                  <a:tcPr/>
                </a:tc>
                <a:tc>
                  <a:txBody>
                    <a:bodyPr/>
                    <a:lstStyle/>
                    <a:p>
                      <a:pPr algn="ctr"/>
                      <a:r>
                        <a:rPr lang="en-US" dirty="0" smtClean="0">
                          <a:solidFill>
                            <a:schemeClr val="tx1"/>
                          </a:solidFill>
                        </a:rPr>
                        <a:t>2017</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smtClean="0"/>
                        <a:t>Tri-council</a:t>
                      </a:r>
                      <a:endParaRPr lang="en-US" dirty="0"/>
                    </a:p>
                  </a:txBody>
                  <a:tcPr/>
                </a:tc>
                <a:tc>
                  <a:txBody>
                    <a:bodyPr/>
                    <a:lstStyle/>
                    <a:p>
                      <a:pPr algn="ctr"/>
                      <a:r>
                        <a:rPr lang="en-US" dirty="0" smtClean="0"/>
                        <a:t>29M</a:t>
                      </a:r>
                      <a:endParaRPr lang="en-US" dirty="0"/>
                    </a:p>
                  </a:txBody>
                  <a:tcPr/>
                </a:tc>
                <a:tc>
                  <a:txBody>
                    <a:bodyPr/>
                    <a:lstStyle/>
                    <a:p>
                      <a:pPr algn="ctr"/>
                      <a:r>
                        <a:rPr lang="en-US" dirty="0" smtClean="0"/>
                        <a:t>26M</a:t>
                      </a:r>
                      <a:endParaRPr lang="en-US" dirty="0"/>
                    </a:p>
                  </a:txBody>
                  <a:tcPr/>
                </a:tc>
                <a:tc>
                  <a:txBody>
                    <a:bodyPr/>
                    <a:lstStyle/>
                    <a:p>
                      <a:pPr algn="ctr"/>
                      <a:r>
                        <a:rPr lang="en-US" dirty="0" smtClean="0"/>
                        <a:t>26M</a:t>
                      </a:r>
                      <a:endParaRPr lang="en-US" dirty="0"/>
                    </a:p>
                  </a:txBody>
                  <a:tcPr/>
                </a:tc>
                <a:tc>
                  <a:txBody>
                    <a:bodyPr/>
                    <a:lstStyle/>
                    <a:p>
                      <a:pPr algn="ctr"/>
                      <a:r>
                        <a:rPr lang="en-US" dirty="0" smtClean="0"/>
                        <a:t>28M</a:t>
                      </a:r>
                      <a:endParaRPr lang="en-US" dirty="0"/>
                    </a:p>
                  </a:txBody>
                  <a:tcPr/>
                </a:tc>
                <a:tc>
                  <a:txBody>
                    <a:bodyPr/>
                    <a:lstStyle/>
                    <a:p>
                      <a:pPr algn="ctr"/>
                      <a:r>
                        <a:rPr lang="en-US" dirty="0" smtClean="0"/>
                        <a:t>30M</a:t>
                      </a:r>
                      <a:endParaRPr lang="en-US" dirty="0"/>
                    </a:p>
                  </a:txBody>
                  <a:tcPr/>
                </a:tc>
                <a:extLst>
                  <a:ext uri="{0D108BD9-81ED-4DB2-BD59-A6C34878D82A}">
                    <a16:rowId xmlns:a16="http://schemas.microsoft.com/office/drawing/2014/main" val="10001"/>
                  </a:ext>
                </a:extLst>
              </a:tr>
              <a:tr h="370840">
                <a:tc>
                  <a:txBody>
                    <a:bodyPr/>
                    <a:lstStyle/>
                    <a:p>
                      <a:r>
                        <a:rPr lang="en-US" dirty="0" smtClean="0"/>
                        <a:t>Other</a:t>
                      </a:r>
                      <a:endParaRPr lang="en-US" dirty="0"/>
                    </a:p>
                  </a:txBody>
                  <a:tcPr/>
                </a:tc>
                <a:tc>
                  <a:txBody>
                    <a:bodyPr/>
                    <a:lstStyle/>
                    <a:p>
                      <a:pPr algn="ctr"/>
                      <a:r>
                        <a:rPr lang="en-US" dirty="0" smtClean="0"/>
                        <a:t>103M</a:t>
                      </a:r>
                      <a:endParaRPr lang="en-US" dirty="0"/>
                    </a:p>
                  </a:txBody>
                  <a:tcPr/>
                </a:tc>
                <a:tc>
                  <a:txBody>
                    <a:bodyPr/>
                    <a:lstStyle/>
                    <a:p>
                      <a:pPr algn="ctr"/>
                      <a:r>
                        <a:rPr lang="en-US" dirty="0" smtClean="0"/>
                        <a:t>101M</a:t>
                      </a:r>
                      <a:endParaRPr lang="en-US" dirty="0"/>
                    </a:p>
                  </a:txBody>
                  <a:tcPr/>
                </a:tc>
                <a:tc>
                  <a:txBody>
                    <a:bodyPr/>
                    <a:lstStyle/>
                    <a:p>
                      <a:pPr algn="ctr"/>
                      <a:r>
                        <a:rPr lang="en-US" dirty="0" smtClean="0"/>
                        <a:t>105M</a:t>
                      </a:r>
                      <a:endParaRPr lang="en-US" dirty="0"/>
                    </a:p>
                  </a:txBody>
                  <a:tcPr/>
                </a:tc>
                <a:tc>
                  <a:txBody>
                    <a:bodyPr/>
                    <a:lstStyle/>
                    <a:p>
                      <a:pPr algn="ctr"/>
                      <a:r>
                        <a:rPr lang="en-US" dirty="0" smtClean="0"/>
                        <a:t>95M</a:t>
                      </a:r>
                      <a:endParaRPr lang="en-US" dirty="0"/>
                    </a:p>
                  </a:txBody>
                  <a:tcPr/>
                </a:tc>
                <a:tc>
                  <a:txBody>
                    <a:bodyPr/>
                    <a:lstStyle/>
                    <a:p>
                      <a:pPr algn="ctr"/>
                      <a:r>
                        <a:rPr lang="en-US" dirty="0" smtClean="0"/>
                        <a:t>108M</a:t>
                      </a:r>
                      <a:endParaRPr lang="en-US" dirty="0"/>
                    </a:p>
                  </a:txBody>
                  <a:tcPr/>
                </a:tc>
                <a:extLst>
                  <a:ext uri="{0D108BD9-81ED-4DB2-BD59-A6C34878D82A}">
                    <a16:rowId xmlns:a16="http://schemas.microsoft.com/office/drawing/2014/main" val="10002"/>
                  </a:ext>
                </a:extLst>
              </a:tr>
              <a:tr h="370840">
                <a:tc>
                  <a:txBody>
                    <a:bodyPr/>
                    <a:lstStyle/>
                    <a:p>
                      <a:r>
                        <a:rPr lang="en-US" dirty="0" smtClean="0"/>
                        <a:t>Industry</a:t>
                      </a:r>
                      <a:endParaRPr lang="en-US" dirty="0"/>
                    </a:p>
                  </a:txBody>
                  <a:tcPr/>
                </a:tc>
                <a:tc>
                  <a:txBody>
                    <a:bodyPr/>
                    <a:lstStyle/>
                    <a:p>
                      <a:pPr algn="ctr"/>
                      <a:r>
                        <a:rPr lang="en-US" dirty="0" smtClean="0"/>
                        <a:t>29M</a:t>
                      </a:r>
                      <a:endParaRPr lang="en-US" dirty="0"/>
                    </a:p>
                  </a:txBody>
                  <a:tcPr/>
                </a:tc>
                <a:tc>
                  <a:txBody>
                    <a:bodyPr/>
                    <a:lstStyle/>
                    <a:p>
                      <a:pPr algn="ctr"/>
                      <a:r>
                        <a:rPr lang="en-US" dirty="0" smtClean="0"/>
                        <a:t>27M</a:t>
                      </a:r>
                      <a:endParaRPr lang="en-US" dirty="0"/>
                    </a:p>
                  </a:txBody>
                  <a:tcPr/>
                </a:tc>
                <a:tc>
                  <a:txBody>
                    <a:bodyPr/>
                    <a:lstStyle/>
                    <a:p>
                      <a:pPr algn="ctr"/>
                      <a:r>
                        <a:rPr lang="en-US" dirty="0" smtClean="0"/>
                        <a:t>29M</a:t>
                      </a:r>
                      <a:endParaRPr lang="en-US" dirty="0"/>
                    </a:p>
                  </a:txBody>
                  <a:tcPr/>
                </a:tc>
                <a:tc>
                  <a:txBody>
                    <a:bodyPr/>
                    <a:lstStyle/>
                    <a:p>
                      <a:pPr algn="ctr"/>
                      <a:r>
                        <a:rPr lang="en-US" dirty="0" smtClean="0"/>
                        <a:t>33M</a:t>
                      </a:r>
                      <a:endParaRPr lang="en-US" dirty="0"/>
                    </a:p>
                  </a:txBody>
                  <a:tcPr/>
                </a:tc>
                <a:tc>
                  <a:txBody>
                    <a:bodyPr/>
                    <a:lstStyle/>
                    <a:p>
                      <a:pPr algn="ctr"/>
                      <a:r>
                        <a:rPr lang="en-US" dirty="0" smtClean="0"/>
                        <a:t>43M</a:t>
                      </a:r>
                      <a:endParaRPr lang="en-US" dirty="0"/>
                    </a:p>
                  </a:txBody>
                  <a:tcPr/>
                </a:tc>
                <a:extLst>
                  <a:ext uri="{0D108BD9-81ED-4DB2-BD59-A6C34878D82A}">
                    <a16:rowId xmlns:a16="http://schemas.microsoft.com/office/drawing/2014/main" val="10003"/>
                  </a:ext>
                </a:extLst>
              </a:tr>
              <a:tr h="370840">
                <a:tc>
                  <a:txBody>
                    <a:bodyPr/>
                    <a:lstStyle/>
                    <a:p>
                      <a:r>
                        <a:rPr lang="en-US" dirty="0" smtClean="0"/>
                        <a:t>CFI</a:t>
                      </a:r>
                      <a:endParaRPr lang="en-US" dirty="0"/>
                    </a:p>
                  </a:txBody>
                  <a:tcPr/>
                </a:tc>
                <a:tc>
                  <a:txBody>
                    <a:bodyPr/>
                    <a:lstStyle/>
                    <a:p>
                      <a:pPr algn="ctr"/>
                      <a:r>
                        <a:rPr lang="en-US" dirty="0" smtClean="0"/>
                        <a:t>0</a:t>
                      </a:r>
                      <a:endParaRPr lang="en-US" dirty="0"/>
                    </a:p>
                  </a:txBody>
                  <a:tcPr/>
                </a:tc>
                <a:tc>
                  <a:txBody>
                    <a:bodyPr/>
                    <a:lstStyle/>
                    <a:p>
                      <a:pPr algn="ctr"/>
                      <a:r>
                        <a:rPr lang="en-US" dirty="0" smtClean="0"/>
                        <a:t>47K</a:t>
                      </a:r>
                      <a:endParaRPr lang="en-US" dirty="0"/>
                    </a:p>
                  </a:txBody>
                  <a:tcPr/>
                </a:tc>
                <a:tc>
                  <a:txBody>
                    <a:bodyPr/>
                    <a:lstStyle/>
                    <a:p>
                      <a:pPr algn="ctr"/>
                      <a:r>
                        <a:rPr lang="en-US" dirty="0" smtClean="0"/>
                        <a:t>820K</a:t>
                      </a:r>
                      <a:endParaRPr lang="en-US" dirty="0"/>
                    </a:p>
                  </a:txBody>
                  <a:tcPr/>
                </a:tc>
                <a:tc>
                  <a:txBody>
                    <a:bodyPr/>
                    <a:lstStyle/>
                    <a:p>
                      <a:pPr algn="ctr"/>
                      <a:r>
                        <a:rPr lang="en-US" dirty="0" smtClean="0"/>
                        <a:t>122K</a:t>
                      </a:r>
                      <a:endParaRPr lang="en-US" dirty="0"/>
                    </a:p>
                  </a:txBody>
                  <a:tcPr/>
                </a:tc>
                <a:tc>
                  <a:txBody>
                    <a:bodyPr/>
                    <a:lstStyle/>
                    <a:p>
                      <a:pPr algn="ctr"/>
                      <a:r>
                        <a:rPr lang="en-US" dirty="0" smtClean="0"/>
                        <a:t>5M</a:t>
                      </a:r>
                      <a:endParaRPr lang="en-US" dirty="0"/>
                    </a:p>
                  </a:txBody>
                  <a:tcPr/>
                </a:tc>
                <a:extLst>
                  <a:ext uri="{0D108BD9-81ED-4DB2-BD59-A6C34878D82A}">
                    <a16:rowId xmlns:a16="http://schemas.microsoft.com/office/drawing/2014/main" val="10004"/>
                  </a:ext>
                </a:extLst>
              </a:tr>
              <a:tr h="370840">
                <a:tc>
                  <a:txBody>
                    <a:bodyPr/>
                    <a:lstStyle/>
                    <a:p>
                      <a:r>
                        <a:rPr lang="en-US" dirty="0" smtClean="0">
                          <a:solidFill>
                            <a:schemeClr val="bg1"/>
                          </a:solidFill>
                        </a:rPr>
                        <a:t>Total</a:t>
                      </a:r>
                      <a:endParaRPr lang="en-US" dirty="0">
                        <a:solidFill>
                          <a:schemeClr val="bg1"/>
                        </a:solidFill>
                      </a:endParaRPr>
                    </a:p>
                  </a:txBody>
                  <a:tcPr>
                    <a:solidFill>
                      <a:srgbClr val="C00000"/>
                    </a:solidFill>
                  </a:tcPr>
                </a:tc>
                <a:tc>
                  <a:txBody>
                    <a:bodyPr/>
                    <a:lstStyle/>
                    <a:p>
                      <a:pPr algn="ctr"/>
                      <a:r>
                        <a:rPr lang="en-US" dirty="0" smtClean="0">
                          <a:solidFill>
                            <a:schemeClr val="bg1"/>
                          </a:solidFill>
                        </a:rPr>
                        <a:t>161M</a:t>
                      </a:r>
                      <a:endParaRPr lang="en-US" dirty="0">
                        <a:solidFill>
                          <a:schemeClr val="bg1"/>
                        </a:solidFill>
                      </a:endParaRPr>
                    </a:p>
                  </a:txBody>
                  <a:tcPr>
                    <a:solidFill>
                      <a:srgbClr val="C00000"/>
                    </a:solidFill>
                  </a:tcPr>
                </a:tc>
                <a:tc>
                  <a:txBody>
                    <a:bodyPr/>
                    <a:lstStyle/>
                    <a:p>
                      <a:pPr algn="ctr"/>
                      <a:r>
                        <a:rPr lang="en-US" dirty="0" smtClean="0">
                          <a:solidFill>
                            <a:schemeClr val="bg1"/>
                          </a:solidFill>
                        </a:rPr>
                        <a:t>154M</a:t>
                      </a:r>
                      <a:endParaRPr lang="en-US" dirty="0">
                        <a:solidFill>
                          <a:schemeClr val="bg1"/>
                        </a:solidFill>
                      </a:endParaRPr>
                    </a:p>
                  </a:txBody>
                  <a:tcPr>
                    <a:solidFill>
                      <a:srgbClr val="C00000"/>
                    </a:solidFill>
                  </a:tcPr>
                </a:tc>
                <a:tc>
                  <a:txBody>
                    <a:bodyPr/>
                    <a:lstStyle/>
                    <a:p>
                      <a:pPr algn="ctr"/>
                      <a:r>
                        <a:rPr lang="en-US" dirty="0" smtClean="0">
                          <a:solidFill>
                            <a:schemeClr val="bg1"/>
                          </a:solidFill>
                        </a:rPr>
                        <a:t>162M</a:t>
                      </a:r>
                      <a:endParaRPr lang="en-US" dirty="0">
                        <a:solidFill>
                          <a:schemeClr val="bg1"/>
                        </a:solidFill>
                      </a:endParaRPr>
                    </a:p>
                  </a:txBody>
                  <a:tcPr>
                    <a:solidFill>
                      <a:srgbClr val="C00000"/>
                    </a:solidFill>
                  </a:tcPr>
                </a:tc>
                <a:tc>
                  <a:txBody>
                    <a:bodyPr/>
                    <a:lstStyle/>
                    <a:p>
                      <a:pPr algn="ctr"/>
                      <a:r>
                        <a:rPr lang="en-US" dirty="0" smtClean="0">
                          <a:solidFill>
                            <a:schemeClr val="bg1"/>
                          </a:solidFill>
                        </a:rPr>
                        <a:t>157M</a:t>
                      </a:r>
                      <a:endParaRPr lang="en-US" dirty="0">
                        <a:solidFill>
                          <a:schemeClr val="bg1"/>
                        </a:solidFill>
                      </a:endParaRPr>
                    </a:p>
                  </a:txBody>
                  <a:tcPr>
                    <a:solidFill>
                      <a:srgbClr val="C00000"/>
                    </a:solidFill>
                  </a:tcPr>
                </a:tc>
                <a:tc>
                  <a:txBody>
                    <a:bodyPr/>
                    <a:lstStyle/>
                    <a:p>
                      <a:pPr algn="ctr"/>
                      <a:r>
                        <a:rPr lang="en-US" dirty="0" smtClean="0">
                          <a:solidFill>
                            <a:schemeClr val="bg1"/>
                          </a:solidFill>
                        </a:rPr>
                        <a:t>185M</a:t>
                      </a:r>
                      <a:endParaRPr lang="en-US" dirty="0">
                        <a:solidFill>
                          <a:schemeClr val="bg1"/>
                        </a:solidFill>
                      </a:endParaRPr>
                    </a:p>
                  </a:txBody>
                  <a:tcPr>
                    <a:solidFill>
                      <a:srgbClr val="C00000"/>
                    </a:solidFill>
                  </a:tcPr>
                </a:tc>
                <a:extLst>
                  <a:ext uri="{0D108BD9-81ED-4DB2-BD59-A6C34878D82A}">
                    <a16:rowId xmlns:a16="http://schemas.microsoft.com/office/drawing/2014/main" val="10005"/>
                  </a:ext>
                </a:extLst>
              </a:tr>
            </a:tbl>
          </a:graphicData>
        </a:graphic>
      </p:graphicFrame>
      <p:pic>
        <p:nvPicPr>
          <p:cNvPr id="8" name="Picture 7"/>
          <p:cNvPicPr>
            <a:picLocks noChangeAspect="1"/>
          </p:cNvPicPr>
          <p:nvPr/>
        </p:nvPicPr>
        <p:blipFill>
          <a:blip r:embed="rId2"/>
          <a:stretch>
            <a:fillRect/>
          </a:stretch>
        </p:blipFill>
        <p:spPr>
          <a:xfrm>
            <a:off x="7304336" y="106487"/>
            <a:ext cx="1612425" cy="1612425"/>
          </a:xfrm>
          <a:prstGeom prst="rect">
            <a:avLst/>
          </a:prstGeom>
        </p:spPr>
      </p:pic>
      <p:pic>
        <p:nvPicPr>
          <p:cNvPr id="9" name="Picture 8"/>
          <p:cNvPicPr>
            <a:picLocks noChangeAspect="1"/>
          </p:cNvPicPr>
          <p:nvPr/>
        </p:nvPicPr>
        <p:blipFill>
          <a:blip r:embed="rId3"/>
          <a:stretch>
            <a:fillRect/>
          </a:stretch>
        </p:blipFill>
        <p:spPr>
          <a:xfrm>
            <a:off x="6866526" y="4124462"/>
            <a:ext cx="1787346" cy="1562889"/>
          </a:xfrm>
          <a:prstGeom prst="rect">
            <a:avLst/>
          </a:prstGeom>
        </p:spPr>
      </p:pic>
      <p:pic>
        <p:nvPicPr>
          <p:cNvPr id="1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77831" y="1316308"/>
            <a:ext cx="1375544" cy="180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5"/>
          <a:srcRect r="39600"/>
          <a:stretch/>
        </p:blipFill>
        <p:spPr>
          <a:xfrm>
            <a:off x="7445297" y="2651262"/>
            <a:ext cx="1471464" cy="1624945"/>
          </a:xfrm>
          <a:prstGeom prst="rect">
            <a:avLst/>
          </a:prstGeom>
        </p:spPr>
      </p:pic>
    </p:spTree>
    <p:extLst>
      <p:ext uri="{BB962C8B-B14F-4D97-AF65-F5344CB8AC3E}">
        <p14:creationId xmlns:p14="http://schemas.microsoft.com/office/powerpoint/2010/main" val="29516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258877"/>
            <a:ext cx="8683625" cy="839787"/>
          </a:xfrm>
        </p:spPr>
        <p:txBody>
          <a:bodyPr/>
          <a:lstStyle/>
          <a:p>
            <a:r>
              <a:rPr lang="en-US" dirty="0" smtClean="0"/>
              <a:t>Teaching &amp; Education</a:t>
            </a:r>
            <a:endParaRPr lang="en-US"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1210828"/>
            <a:ext cx="1729740" cy="215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4"/>
          <a:srcRect b="12248"/>
          <a:stretch/>
        </p:blipFill>
        <p:spPr>
          <a:xfrm>
            <a:off x="2470997" y="3446476"/>
            <a:ext cx="1162903" cy="1811323"/>
          </a:xfrm>
          <a:prstGeom prst="rect">
            <a:avLst/>
          </a:prstGeom>
        </p:spPr>
      </p:pic>
      <p:pic>
        <p:nvPicPr>
          <p:cNvPr id="9" name="Picture 8"/>
          <p:cNvPicPr>
            <a:picLocks noChangeAspect="1"/>
          </p:cNvPicPr>
          <p:nvPr/>
        </p:nvPicPr>
        <p:blipFill>
          <a:blip r:embed="rId5"/>
          <a:stretch>
            <a:fillRect/>
          </a:stretch>
        </p:blipFill>
        <p:spPr>
          <a:xfrm>
            <a:off x="5189552" y="3446474"/>
            <a:ext cx="1811323" cy="1811323"/>
          </a:xfrm>
          <a:prstGeom prst="rect">
            <a:avLst/>
          </a:prstGeom>
        </p:spPr>
      </p:pic>
      <p:sp>
        <p:nvSpPr>
          <p:cNvPr id="13" name="TextBox 12"/>
          <p:cNvSpPr txBox="1"/>
          <p:nvPr/>
        </p:nvSpPr>
        <p:spPr>
          <a:xfrm>
            <a:off x="2298467" y="1176337"/>
            <a:ext cx="6464533" cy="1938992"/>
          </a:xfrm>
          <a:prstGeom prst="rect">
            <a:avLst/>
          </a:prstGeom>
          <a:noFill/>
        </p:spPr>
        <p:txBody>
          <a:bodyPr wrap="square" rtlCol="0">
            <a:spAutoFit/>
          </a:bodyPr>
          <a:lstStyle/>
          <a:p>
            <a:pPr marL="342900" indent="-342900">
              <a:buFont typeface="Arial" panose="020B0604020202020204" pitchFamily="34" charset="0"/>
              <a:buChar char="•"/>
            </a:pPr>
            <a:r>
              <a:rPr lang="en-US" dirty="0" smtClean="0"/>
              <a:t>Competency Based Education launched</a:t>
            </a:r>
          </a:p>
          <a:p>
            <a:pPr marL="342900" indent="-342900">
              <a:buFont typeface="Arial" panose="020B0604020202020204" pitchFamily="34" charset="0"/>
              <a:buChar char="•"/>
            </a:pPr>
            <a:r>
              <a:rPr lang="en-US" dirty="0" smtClean="0"/>
              <a:t>Core </a:t>
            </a:r>
            <a:r>
              <a:rPr lang="en-US" dirty="0"/>
              <a:t>M</a:t>
            </a:r>
            <a:r>
              <a:rPr lang="en-US" dirty="0" smtClean="0"/>
              <a:t>edicine </a:t>
            </a:r>
            <a:r>
              <a:rPr lang="en-US" dirty="0"/>
              <a:t>entering Phase 2 of the </a:t>
            </a:r>
            <a:r>
              <a:rPr lang="en-US" dirty="0" smtClean="0"/>
              <a:t>CBE pilot</a:t>
            </a:r>
          </a:p>
          <a:p>
            <a:pPr marL="800100" lvl="1" indent="-342900">
              <a:buFont typeface="Arial" panose="020B0604020202020204" pitchFamily="34" charset="0"/>
              <a:buChar char="•"/>
            </a:pPr>
            <a:r>
              <a:rPr lang="en-US" b="1" dirty="0" smtClean="0">
                <a:solidFill>
                  <a:srgbClr val="008BB0"/>
                </a:solidFill>
              </a:rPr>
              <a:t>Academic </a:t>
            </a:r>
            <a:r>
              <a:rPr lang="en-US" b="1" dirty="0">
                <a:solidFill>
                  <a:srgbClr val="008BB0"/>
                </a:solidFill>
              </a:rPr>
              <a:t>Advisors </a:t>
            </a:r>
            <a:r>
              <a:rPr lang="en-US" dirty="0"/>
              <a:t>recruited </a:t>
            </a:r>
          </a:p>
          <a:p>
            <a:endParaRPr lang="en-US" dirty="0"/>
          </a:p>
        </p:txBody>
      </p:sp>
      <p:pic>
        <p:nvPicPr>
          <p:cNvPr id="14" name="Picture 13"/>
          <p:cNvPicPr>
            <a:picLocks noChangeAspect="1"/>
          </p:cNvPicPr>
          <p:nvPr/>
        </p:nvPicPr>
        <p:blipFill>
          <a:blip r:embed="rId6"/>
          <a:stretch>
            <a:fillRect/>
          </a:stretch>
        </p:blipFill>
        <p:spPr>
          <a:xfrm>
            <a:off x="3785795" y="3446475"/>
            <a:ext cx="1293807" cy="1811323"/>
          </a:xfrm>
          <a:prstGeom prst="rect">
            <a:avLst/>
          </a:prstGeom>
        </p:spPr>
      </p:pic>
      <p:pic>
        <p:nvPicPr>
          <p:cNvPr id="4" name="Picture 3"/>
          <p:cNvPicPr>
            <a:picLocks noChangeAspect="1"/>
          </p:cNvPicPr>
          <p:nvPr/>
        </p:nvPicPr>
        <p:blipFill>
          <a:blip r:embed="rId7"/>
          <a:stretch>
            <a:fillRect/>
          </a:stretch>
        </p:blipFill>
        <p:spPr>
          <a:xfrm>
            <a:off x="401545" y="3581400"/>
            <a:ext cx="1758926" cy="1676399"/>
          </a:xfrm>
          <a:prstGeom prst="rect">
            <a:avLst/>
          </a:prstGeom>
        </p:spPr>
      </p:pic>
      <p:pic>
        <p:nvPicPr>
          <p:cNvPr id="6" name="Picture 5"/>
          <p:cNvPicPr>
            <a:picLocks noChangeAspect="1"/>
          </p:cNvPicPr>
          <p:nvPr/>
        </p:nvPicPr>
        <p:blipFill>
          <a:blip r:embed="rId8"/>
          <a:stretch>
            <a:fillRect/>
          </a:stretch>
        </p:blipFill>
        <p:spPr>
          <a:xfrm>
            <a:off x="7070626" y="3446474"/>
            <a:ext cx="1811323" cy="1811323"/>
          </a:xfrm>
          <a:prstGeom prst="rect">
            <a:avLst/>
          </a:prstGeom>
        </p:spPr>
      </p:pic>
    </p:spTree>
    <p:extLst>
      <p:ext uri="{BB962C8B-B14F-4D97-AF65-F5344CB8AC3E}">
        <p14:creationId xmlns:p14="http://schemas.microsoft.com/office/powerpoint/2010/main" val="1858415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2250" y="259384"/>
            <a:ext cx="8683625" cy="839787"/>
          </a:xfrm>
        </p:spPr>
        <p:txBody>
          <a:bodyPr/>
          <a:lstStyle/>
          <a:p>
            <a:r>
              <a:rPr lang="en-US" dirty="0" smtClean="0"/>
              <a:t>Fellowships </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3596640" y="2874285"/>
            <a:ext cx="4207637" cy="2713869"/>
          </a:xfrm>
          <a:prstGeom prst="rect">
            <a:avLst/>
          </a:prstGeom>
          <a:ln>
            <a:noFill/>
          </a:ln>
        </p:spPr>
      </p:pic>
      <p:sp>
        <p:nvSpPr>
          <p:cNvPr id="8" name="TextBox 7"/>
          <p:cNvSpPr txBox="1"/>
          <p:nvPr/>
        </p:nvSpPr>
        <p:spPr>
          <a:xfrm>
            <a:off x="3581400" y="2437603"/>
            <a:ext cx="3906839" cy="461665"/>
          </a:xfrm>
          <a:prstGeom prst="rect">
            <a:avLst/>
          </a:prstGeom>
          <a:noFill/>
        </p:spPr>
        <p:txBody>
          <a:bodyPr wrap="none" rtlCol="0">
            <a:spAutoFit/>
          </a:bodyPr>
          <a:lstStyle/>
          <a:p>
            <a:r>
              <a:rPr lang="en-US" dirty="0" smtClean="0"/>
              <a:t>&gt;2000 visits to our website </a:t>
            </a:r>
            <a:endParaRPr lang="en-US" dirty="0"/>
          </a:p>
        </p:txBody>
      </p:sp>
      <p:pic>
        <p:nvPicPr>
          <p:cNvPr id="7" name="Picture 6"/>
          <p:cNvPicPr>
            <a:picLocks noChangeAspect="1"/>
          </p:cNvPicPr>
          <p:nvPr/>
        </p:nvPicPr>
        <p:blipFill>
          <a:blip r:embed="rId3"/>
          <a:stretch>
            <a:fillRect/>
          </a:stretch>
        </p:blipFill>
        <p:spPr>
          <a:xfrm>
            <a:off x="222250" y="1067087"/>
            <a:ext cx="2520950" cy="3784323"/>
          </a:xfrm>
          <a:prstGeom prst="rect">
            <a:avLst/>
          </a:prstGeom>
          <a:solidFill>
            <a:schemeClr val="bg1"/>
          </a:solidFill>
        </p:spPr>
      </p:pic>
      <p:sp>
        <p:nvSpPr>
          <p:cNvPr id="9" name="TextBox 8"/>
          <p:cNvSpPr txBox="1"/>
          <p:nvPr/>
        </p:nvSpPr>
        <p:spPr>
          <a:xfrm>
            <a:off x="2743200" y="1018933"/>
            <a:ext cx="5253864" cy="1200329"/>
          </a:xfrm>
          <a:prstGeom prst="rect">
            <a:avLst/>
          </a:prstGeom>
          <a:solidFill>
            <a:schemeClr val="bg1"/>
          </a:solidFill>
        </p:spPr>
        <p:txBody>
          <a:bodyPr wrap="square" rtlCol="0">
            <a:spAutoFit/>
          </a:bodyPr>
          <a:lstStyle/>
          <a:p>
            <a:r>
              <a:rPr lang="en-US" dirty="0" smtClean="0"/>
              <a:t>Reviewing all fellowships against standards to enhance experience &amp; outcomes</a:t>
            </a:r>
            <a:endParaRPr lang="en-US" dirty="0"/>
          </a:p>
        </p:txBody>
      </p:sp>
    </p:spTree>
    <p:extLst>
      <p:ext uri="{BB962C8B-B14F-4D97-AF65-F5344CB8AC3E}">
        <p14:creationId xmlns:p14="http://schemas.microsoft.com/office/powerpoint/2010/main" val="2640961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Equity &amp; Diversity</a:t>
            </a:r>
            <a:endParaRPr lang="en-US" dirty="0"/>
          </a:p>
        </p:txBody>
      </p:sp>
      <p:sp>
        <p:nvSpPr>
          <p:cNvPr id="3" name="Content Placeholder 2"/>
          <p:cNvSpPr>
            <a:spLocks noGrp="1"/>
          </p:cNvSpPr>
          <p:nvPr>
            <p:ph idx="1"/>
          </p:nvPr>
        </p:nvSpPr>
        <p:spPr/>
        <p:txBody>
          <a:bodyPr/>
          <a:lstStyle/>
          <a:p>
            <a:r>
              <a:rPr lang="en-US" dirty="0" smtClean="0"/>
              <a:t>Now woven into the </a:t>
            </a:r>
            <a:r>
              <a:rPr lang="en-US" dirty="0"/>
              <a:t>fabric of the </a:t>
            </a:r>
            <a:r>
              <a:rPr lang="en-US" dirty="0" smtClean="0"/>
              <a:t>department’s decision-making</a:t>
            </a: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685800" y="2551637"/>
            <a:ext cx="4151736" cy="2280102"/>
          </a:xfrm>
          <a:prstGeom prst="rect">
            <a:avLst/>
          </a:prstGeom>
        </p:spPr>
      </p:pic>
      <p:pic>
        <p:nvPicPr>
          <p:cNvPr id="6" name="Picture 5"/>
          <p:cNvPicPr>
            <a:picLocks noChangeAspect="1"/>
          </p:cNvPicPr>
          <p:nvPr/>
        </p:nvPicPr>
        <p:blipFill>
          <a:blip r:embed="rId3"/>
          <a:stretch>
            <a:fillRect/>
          </a:stretch>
        </p:blipFill>
        <p:spPr>
          <a:xfrm>
            <a:off x="4333479" y="2640037"/>
            <a:ext cx="4572396" cy="2103302"/>
          </a:xfrm>
          <a:prstGeom prst="rect">
            <a:avLst/>
          </a:prstGeom>
        </p:spPr>
      </p:pic>
    </p:spTree>
    <p:extLst>
      <p:ext uri="{BB962C8B-B14F-4D97-AF65-F5344CB8AC3E}">
        <p14:creationId xmlns:p14="http://schemas.microsoft.com/office/powerpoint/2010/main" val="2363471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We’ve learned that…</a:t>
            </a:r>
            <a:endParaRPr lang="en-US" dirty="0"/>
          </a:p>
        </p:txBody>
      </p:sp>
      <p:sp>
        <p:nvSpPr>
          <p:cNvPr id="4" name="TextBox 3"/>
          <p:cNvSpPr txBox="1"/>
          <p:nvPr/>
        </p:nvSpPr>
        <p:spPr>
          <a:xfrm>
            <a:off x="304800" y="1219200"/>
            <a:ext cx="5943600" cy="4031873"/>
          </a:xfrm>
          <a:prstGeom prst="rect">
            <a:avLst/>
          </a:prstGeom>
          <a:noFill/>
        </p:spPr>
        <p:txBody>
          <a:bodyPr wrap="square" rtlCol="0">
            <a:spAutoFit/>
          </a:bodyPr>
          <a:lstStyle/>
          <a:p>
            <a:pPr marL="342900" indent="-342900">
              <a:buFont typeface="Arial" panose="020B0604020202020204" pitchFamily="34" charset="0"/>
              <a:buChar char="•"/>
            </a:pPr>
            <a:r>
              <a:rPr lang="en-US" dirty="0" smtClean="0"/>
              <a:t>Being a woman </a:t>
            </a:r>
            <a:r>
              <a:rPr lang="en-US" i="1" dirty="0" smtClean="0"/>
              <a:t>can</a:t>
            </a:r>
            <a:r>
              <a:rPr lang="en-US" dirty="0" smtClean="0"/>
              <a:t> negatively impact academic career advancement </a:t>
            </a:r>
            <a:r>
              <a:rPr lang="en-US" sz="2000" dirty="0" smtClean="0"/>
              <a:t>… similar for other under-represented groups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Leaders </a:t>
            </a:r>
            <a:r>
              <a:rPr lang="en-US" sz="2000" dirty="0" smtClean="0"/>
              <a:t>(colleagues) </a:t>
            </a:r>
            <a:r>
              <a:rPr lang="en-US" dirty="0" smtClean="0"/>
              <a:t>may not ‘see’ the problem </a:t>
            </a:r>
            <a:r>
              <a:rPr lang="en-US" sz="2000" dirty="0" smtClean="0"/>
              <a:t>(personal experiences) </a:t>
            </a:r>
            <a:r>
              <a:rPr lang="en-US" dirty="0" smtClean="0"/>
              <a:t>OR why it’s necessary to address the problem </a:t>
            </a:r>
            <a:r>
              <a:rPr lang="en-US" sz="2000" dirty="0" smtClean="0"/>
              <a:t>(business case for diversity)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TIME alone is insufficient to address biases</a:t>
            </a:r>
          </a:p>
        </p:txBody>
      </p:sp>
      <p:pic>
        <p:nvPicPr>
          <p:cNvPr id="3" name="Picture 2"/>
          <p:cNvPicPr>
            <a:picLocks noChangeAspect="1"/>
          </p:cNvPicPr>
          <p:nvPr/>
        </p:nvPicPr>
        <p:blipFill>
          <a:blip r:embed="rId2"/>
          <a:stretch>
            <a:fillRect/>
          </a:stretch>
        </p:blipFill>
        <p:spPr>
          <a:xfrm>
            <a:off x="6248400" y="1981200"/>
            <a:ext cx="2792210" cy="1859441"/>
          </a:xfrm>
          <a:prstGeom prst="rect">
            <a:avLst/>
          </a:prstGeom>
        </p:spPr>
      </p:pic>
      <p:sp>
        <p:nvSpPr>
          <p:cNvPr id="5" name="TextBox 4"/>
          <p:cNvSpPr txBox="1"/>
          <p:nvPr/>
        </p:nvSpPr>
        <p:spPr>
          <a:xfrm>
            <a:off x="6248400" y="3962400"/>
            <a:ext cx="2362200" cy="1692771"/>
          </a:xfrm>
          <a:prstGeom prst="rect">
            <a:avLst/>
          </a:prstGeom>
          <a:noFill/>
        </p:spPr>
        <p:txBody>
          <a:bodyPr wrap="square" rtlCol="0">
            <a:spAutoFit/>
          </a:bodyPr>
          <a:lstStyle/>
          <a:p>
            <a:pPr algn="ctr"/>
            <a:r>
              <a:rPr lang="en-US" sz="2000" dirty="0" smtClean="0">
                <a:solidFill>
                  <a:srgbClr val="C00000"/>
                </a:solidFill>
              </a:rPr>
              <a:t>Second Summit on Women in Academic Medicine (WAM)</a:t>
            </a:r>
          </a:p>
          <a:p>
            <a:pPr algn="ctr"/>
            <a:r>
              <a:rPr lang="en-US" sz="2000" dirty="0" smtClean="0">
                <a:solidFill>
                  <a:srgbClr val="C00000"/>
                </a:solidFill>
              </a:rPr>
              <a:t>Feb 28 2018</a:t>
            </a:r>
            <a:endParaRPr lang="en-US" sz="2000" dirty="0">
              <a:solidFill>
                <a:srgbClr val="C00000"/>
              </a:solidFill>
            </a:endParaRPr>
          </a:p>
        </p:txBody>
      </p:sp>
    </p:spTree>
    <p:extLst>
      <p:ext uri="{BB962C8B-B14F-4D97-AF65-F5344CB8AC3E}">
        <p14:creationId xmlns:p14="http://schemas.microsoft.com/office/powerpoint/2010/main" val="178760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774" y="923442"/>
            <a:ext cx="5141512" cy="4477715"/>
          </a:xfrm>
          <a:prstGeom prst="rect">
            <a:avLst/>
          </a:prstGeom>
        </p:spPr>
      </p:pic>
      <p:sp>
        <p:nvSpPr>
          <p:cNvPr id="6" name="Title 1"/>
          <p:cNvSpPr txBox="1">
            <a:spLocks/>
          </p:cNvSpPr>
          <p:nvPr/>
        </p:nvSpPr>
        <p:spPr bwMode="auto">
          <a:xfrm>
            <a:off x="5392589" y="1752600"/>
            <a:ext cx="329421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36000" tIns="0" rIns="36000" bIns="0" numCol="1" anchor="t" anchorCtr="0" compatLnSpc="1">
            <a:prstTxWarp prst="textNoShape">
              <a:avLst/>
            </a:prstTxWarp>
          </a:bodyPr>
          <a:lstStyle>
            <a:lvl1pPr marL="55563" algn="l" rtl="0" eaLnBrk="0" fontAlgn="base" hangingPunct="0">
              <a:spcBef>
                <a:spcPct val="0"/>
              </a:spcBef>
              <a:spcAft>
                <a:spcPct val="0"/>
              </a:spcAft>
              <a:defRPr sz="4400">
                <a:solidFill>
                  <a:srgbClr val="001948"/>
                </a:solidFill>
                <a:latin typeface="+mj-lt"/>
                <a:ea typeface="+mj-ea"/>
                <a:cs typeface="+mj-cs"/>
              </a:defRPr>
            </a:lvl1pPr>
            <a:lvl2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2pPr>
            <a:lvl3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3pPr>
            <a:lvl4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4pPr>
            <a:lvl5pPr marL="55563" algn="l" rtl="0" eaLnBrk="0" fontAlgn="base" hangingPunct="0">
              <a:spcBef>
                <a:spcPct val="0"/>
              </a:spcBef>
              <a:spcAft>
                <a:spcPct val="0"/>
              </a:spcAft>
              <a:defRPr sz="4400">
                <a:solidFill>
                  <a:srgbClr val="001948"/>
                </a:solidFill>
                <a:latin typeface="Centaur MT" pitchFamily="-128" charset="0"/>
                <a:ea typeface="ヒラギノ角ゴ Pro W3" pitchFamily="-128" charset="-128"/>
              </a:defRPr>
            </a:lvl5pPr>
            <a:lvl6pPr marL="512763" algn="l" rtl="0" fontAlgn="base">
              <a:spcBef>
                <a:spcPct val="0"/>
              </a:spcBef>
              <a:spcAft>
                <a:spcPct val="0"/>
              </a:spcAft>
              <a:defRPr sz="4400">
                <a:solidFill>
                  <a:srgbClr val="001948"/>
                </a:solidFill>
                <a:latin typeface="Centaur MT" pitchFamily="-128" charset="0"/>
                <a:ea typeface="ヒラギノ角ゴ Pro W3" pitchFamily="-128" charset="-128"/>
              </a:defRPr>
            </a:lvl6pPr>
            <a:lvl7pPr marL="969963" algn="l" rtl="0" fontAlgn="base">
              <a:spcBef>
                <a:spcPct val="0"/>
              </a:spcBef>
              <a:spcAft>
                <a:spcPct val="0"/>
              </a:spcAft>
              <a:defRPr sz="4400">
                <a:solidFill>
                  <a:srgbClr val="001948"/>
                </a:solidFill>
                <a:latin typeface="Centaur MT" pitchFamily="-128" charset="0"/>
                <a:ea typeface="ヒラギノ角ゴ Pro W3" pitchFamily="-128" charset="-128"/>
              </a:defRPr>
            </a:lvl7pPr>
            <a:lvl8pPr marL="1427163" algn="l" rtl="0" fontAlgn="base">
              <a:spcBef>
                <a:spcPct val="0"/>
              </a:spcBef>
              <a:spcAft>
                <a:spcPct val="0"/>
              </a:spcAft>
              <a:defRPr sz="4400">
                <a:solidFill>
                  <a:srgbClr val="001948"/>
                </a:solidFill>
                <a:latin typeface="Centaur MT" pitchFamily="-128" charset="0"/>
                <a:ea typeface="ヒラギノ角ゴ Pro W3" pitchFamily="-128" charset="-128"/>
              </a:defRPr>
            </a:lvl8pPr>
            <a:lvl9pPr marL="1884363" algn="l" rtl="0" fontAlgn="base">
              <a:spcBef>
                <a:spcPct val="0"/>
              </a:spcBef>
              <a:spcAft>
                <a:spcPct val="0"/>
              </a:spcAft>
              <a:defRPr sz="4400">
                <a:solidFill>
                  <a:srgbClr val="001948"/>
                </a:solidFill>
                <a:latin typeface="Centaur MT" pitchFamily="-128" charset="0"/>
                <a:ea typeface="ヒラギノ角ゴ Pro W3" pitchFamily="-128" charset="-128"/>
              </a:defRPr>
            </a:lvl9pPr>
          </a:lstStyle>
          <a:p>
            <a:r>
              <a:rPr lang="en-US" sz="3600" kern="0" dirty="0" smtClean="0"/>
              <a:t>Superhero or deadbeat dad?</a:t>
            </a:r>
            <a:endParaRPr lang="en-US" sz="3600" kern="0" dirty="0"/>
          </a:p>
        </p:txBody>
      </p:sp>
    </p:spTree>
    <p:extLst>
      <p:ext uri="{BB962C8B-B14F-4D97-AF65-F5344CB8AC3E}">
        <p14:creationId xmlns:p14="http://schemas.microsoft.com/office/powerpoint/2010/main" val="2056721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 Socio-Demographics</a:t>
            </a:r>
            <a:r>
              <a:rPr lang="en-US" sz="2000" dirty="0"/>
              <a:t/>
            </a:r>
            <a:br>
              <a:rPr lang="en-US" sz="2000" dirty="0"/>
            </a:br>
            <a:r>
              <a:rPr lang="en-US" dirty="0" smtClean="0"/>
              <a:t/>
            </a:r>
            <a:br>
              <a:rPr lang="en-US" dirty="0" smtClean="0"/>
            </a:br>
            <a:endParaRPr lang="en-US" dirty="0"/>
          </a:p>
        </p:txBody>
      </p:sp>
      <p:sp>
        <p:nvSpPr>
          <p:cNvPr id="4" name="Content Placeholder 3"/>
          <p:cNvSpPr>
            <a:spLocks noGrp="1"/>
          </p:cNvSpPr>
          <p:nvPr>
            <p:ph idx="1"/>
          </p:nvPr>
        </p:nvSpPr>
        <p:spPr/>
        <p:txBody>
          <a:bodyPr/>
          <a:lstStyle/>
          <a:p>
            <a:pPr eaLnBrk="1" fontAlgn="b" hangingPunct="1"/>
            <a:r>
              <a:rPr lang="en-US" sz="2400" dirty="0" smtClean="0"/>
              <a:t>30% identify as ‘person </a:t>
            </a:r>
            <a:r>
              <a:rPr lang="en-US" sz="2400" dirty="0"/>
              <a:t>of </a:t>
            </a:r>
            <a:r>
              <a:rPr lang="en-US" sz="2400" dirty="0" err="1" smtClean="0"/>
              <a:t>colour</a:t>
            </a:r>
            <a:r>
              <a:rPr lang="en-US" sz="2400" dirty="0" smtClean="0"/>
              <a:t>’ </a:t>
            </a:r>
            <a:r>
              <a:rPr lang="en-US" sz="2400" dirty="0"/>
              <a:t>or </a:t>
            </a:r>
            <a:r>
              <a:rPr lang="en-US" sz="2400" dirty="0" smtClean="0"/>
              <a:t>visible minority</a:t>
            </a:r>
          </a:p>
          <a:p>
            <a:pPr eaLnBrk="1" fontAlgn="b" hangingPunct="1"/>
            <a:r>
              <a:rPr lang="en-US" sz="2400" dirty="0" smtClean="0"/>
              <a:t>Race/ethnic group: </a:t>
            </a:r>
          </a:p>
          <a:p>
            <a:pPr lvl="1" eaLnBrk="1" fontAlgn="b" hangingPunct="1"/>
            <a:r>
              <a:rPr lang="en-US" sz="1800" dirty="0" smtClean="0"/>
              <a:t>White / Caucasian 60%</a:t>
            </a:r>
          </a:p>
          <a:p>
            <a:pPr lvl="1" eaLnBrk="1" fontAlgn="b" hangingPunct="1"/>
            <a:r>
              <a:rPr lang="en-US" sz="1800" dirty="0" smtClean="0"/>
              <a:t>South Asian 13%</a:t>
            </a:r>
          </a:p>
          <a:p>
            <a:pPr lvl="1" eaLnBrk="1" fontAlgn="b" hangingPunct="1"/>
            <a:r>
              <a:rPr lang="en-US" sz="1800" dirty="0" smtClean="0"/>
              <a:t>East Asian 12%</a:t>
            </a:r>
          </a:p>
          <a:p>
            <a:pPr lvl="1" eaLnBrk="1" fontAlgn="b" hangingPunct="1"/>
            <a:r>
              <a:rPr lang="en-US" sz="1800" dirty="0" smtClean="0"/>
              <a:t>Middle Eastern 2%</a:t>
            </a:r>
          </a:p>
          <a:p>
            <a:pPr lvl="1" eaLnBrk="1" fontAlgn="b" hangingPunct="1"/>
            <a:r>
              <a:rPr lang="en-US" sz="1800" dirty="0" smtClean="0"/>
              <a:t>Black 2%</a:t>
            </a:r>
          </a:p>
          <a:p>
            <a:pPr lvl="1" eaLnBrk="1" fontAlgn="b" hangingPunct="1"/>
            <a:r>
              <a:rPr lang="en-US" sz="1800" dirty="0"/>
              <a:t>Southeast Asian* 1%</a:t>
            </a:r>
          </a:p>
          <a:p>
            <a:pPr lvl="1" eaLnBrk="1" fontAlgn="b" hangingPunct="1"/>
            <a:r>
              <a:rPr lang="en-US" sz="1800" dirty="0" smtClean="0"/>
              <a:t>Other 3%</a:t>
            </a:r>
          </a:p>
          <a:p>
            <a:pPr lvl="1" eaLnBrk="1" fontAlgn="b" hangingPunct="1"/>
            <a:r>
              <a:rPr lang="en-US" sz="1800" dirty="0" smtClean="0"/>
              <a:t>Prefer </a:t>
            </a:r>
            <a:r>
              <a:rPr lang="en-US" sz="1800" dirty="0"/>
              <a:t>not to answer </a:t>
            </a:r>
            <a:r>
              <a:rPr lang="en-US" sz="1800" dirty="0" smtClean="0"/>
              <a:t>7%</a:t>
            </a:r>
            <a:endParaRPr lang="en-US" sz="18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pic>
        <p:nvPicPr>
          <p:cNvPr id="10" name="Picture 9"/>
          <p:cNvPicPr>
            <a:picLocks noChangeAspect="1"/>
          </p:cNvPicPr>
          <p:nvPr/>
        </p:nvPicPr>
        <p:blipFill>
          <a:blip r:embed="rId3"/>
          <a:stretch>
            <a:fillRect/>
          </a:stretch>
        </p:blipFill>
        <p:spPr>
          <a:xfrm>
            <a:off x="4343400" y="2129572"/>
            <a:ext cx="2365453" cy="2371550"/>
          </a:xfrm>
          <a:prstGeom prst="rect">
            <a:avLst/>
          </a:prstGeom>
        </p:spPr>
      </p:pic>
      <p:sp>
        <p:nvSpPr>
          <p:cNvPr id="5" name="TextBox 4"/>
          <p:cNvSpPr txBox="1"/>
          <p:nvPr/>
        </p:nvSpPr>
        <p:spPr>
          <a:xfrm>
            <a:off x="227013" y="5188301"/>
            <a:ext cx="8456579" cy="738664"/>
          </a:xfrm>
          <a:prstGeom prst="rect">
            <a:avLst/>
          </a:prstGeom>
          <a:noFill/>
        </p:spPr>
        <p:txBody>
          <a:bodyPr wrap="square" rtlCol="0">
            <a:spAutoFit/>
          </a:bodyPr>
          <a:lstStyle/>
          <a:p>
            <a:r>
              <a:rPr lang="en-US" sz="1400" dirty="0" smtClean="0"/>
              <a:t>*Southeast Asian: Filipino</a:t>
            </a:r>
            <a:r>
              <a:rPr lang="en-US" sz="1400" dirty="0"/>
              <a:t>, Cambodian, Indonesian, Laotian, Vietnamese, Thai, </a:t>
            </a:r>
            <a:r>
              <a:rPr lang="en-US" sz="1400" dirty="0" smtClean="0"/>
              <a:t>etc.</a:t>
            </a:r>
          </a:p>
          <a:p>
            <a:r>
              <a:rPr lang="en-US" sz="1400" dirty="0" smtClean="0"/>
              <a:t>South Asian: Indian</a:t>
            </a:r>
            <a:r>
              <a:rPr lang="en-US" sz="1400" dirty="0"/>
              <a:t>, Pakistani, Sri Lankan, East Indian from Guyana, etc</a:t>
            </a:r>
            <a:r>
              <a:rPr lang="en-US" sz="1400" dirty="0" smtClean="0"/>
              <a:t>.</a:t>
            </a:r>
          </a:p>
          <a:p>
            <a:r>
              <a:rPr lang="en-US" sz="1400" dirty="0"/>
              <a:t>East Asian (Chinese, Japanese, Korean, etc.)</a:t>
            </a:r>
          </a:p>
        </p:txBody>
      </p:sp>
    </p:spTree>
    <p:extLst>
      <p:ext uri="{BB962C8B-B14F-4D97-AF65-F5344CB8AC3E}">
        <p14:creationId xmlns:p14="http://schemas.microsoft.com/office/powerpoint/2010/main" val="29526366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62" y="147638"/>
            <a:ext cx="8683625" cy="839787"/>
          </a:xfrm>
        </p:spPr>
        <p:txBody>
          <a:bodyPr/>
          <a:lstStyle/>
          <a:p>
            <a:r>
              <a:rPr lang="en-US" dirty="0" smtClean="0"/>
              <a:t>Communications “run chart” </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graphicFrame>
        <p:nvGraphicFramePr>
          <p:cNvPr id="5" name="Chart 4"/>
          <p:cNvGraphicFramePr>
            <a:graphicFrameLocks/>
          </p:cNvGraphicFramePr>
          <p:nvPr>
            <p:extLst/>
          </p:nvPr>
        </p:nvGraphicFramePr>
        <p:xfrm>
          <a:off x="227013" y="987425"/>
          <a:ext cx="8678862" cy="480377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Arrow Connector 6"/>
          <p:cNvCxnSpPr/>
          <p:nvPr/>
        </p:nvCxnSpPr>
        <p:spPr bwMode="auto">
          <a:xfrm>
            <a:off x="1752600" y="2743200"/>
            <a:ext cx="533400" cy="1143000"/>
          </a:xfrm>
          <a:prstGeom prst="straightConnector1">
            <a:avLst/>
          </a:prstGeom>
          <a:solidFill>
            <a:schemeClr val="accent1"/>
          </a:solidFill>
          <a:ln w="57150" cap="flat" cmpd="sng" algn="ctr">
            <a:solidFill>
              <a:srgbClr val="00206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762000" y="2028783"/>
            <a:ext cx="1794537" cy="707886"/>
          </a:xfrm>
          <a:prstGeom prst="rect">
            <a:avLst/>
          </a:prstGeom>
          <a:noFill/>
        </p:spPr>
        <p:txBody>
          <a:bodyPr wrap="square" rtlCol="0">
            <a:spAutoFit/>
          </a:bodyPr>
          <a:lstStyle/>
          <a:p>
            <a:pPr algn="ctr"/>
            <a:r>
              <a:rPr lang="en-US" sz="2000" dirty="0" smtClean="0"/>
              <a:t>New website launched</a:t>
            </a:r>
            <a:endParaRPr lang="en-US" sz="2000" dirty="0"/>
          </a:p>
        </p:txBody>
      </p:sp>
      <p:sp>
        <p:nvSpPr>
          <p:cNvPr id="10" name="TextBox 9"/>
          <p:cNvSpPr txBox="1"/>
          <p:nvPr/>
        </p:nvSpPr>
        <p:spPr>
          <a:xfrm>
            <a:off x="3886200" y="756592"/>
            <a:ext cx="4479111" cy="461665"/>
          </a:xfrm>
          <a:prstGeom prst="rect">
            <a:avLst/>
          </a:prstGeom>
          <a:noFill/>
        </p:spPr>
        <p:txBody>
          <a:bodyPr wrap="none" rtlCol="0">
            <a:spAutoFit/>
          </a:bodyPr>
          <a:lstStyle/>
          <a:p>
            <a:r>
              <a:rPr lang="en-US" dirty="0" smtClean="0"/>
              <a:t>≈ 30,000 page views per month</a:t>
            </a:r>
            <a:endParaRPr lang="en-US" dirty="0"/>
          </a:p>
        </p:txBody>
      </p:sp>
      <p:sp>
        <p:nvSpPr>
          <p:cNvPr id="3" name="TextBox 2"/>
          <p:cNvSpPr txBox="1"/>
          <p:nvPr/>
        </p:nvSpPr>
        <p:spPr>
          <a:xfrm>
            <a:off x="7153275" y="4343400"/>
            <a:ext cx="1600200" cy="830997"/>
          </a:xfrm>
          <a:prstGeom prst="rect">
            <a:avLst/>
          </a:prstGeom>
          <a:noFill/>
        </p:spPr>
        <p:txBody>
          <a:bodyPr wrap="square" rtlCol="0">
            <a:spAutoFit/>
          </a:bodyPr>
          <a:lstStyle/>
          <a:p>
            <a:r>
              <a:rPr lang="en-US" sz="1600" dirty="0" smtClean="0"/>
              <a:t>Divisional landing pages &amp; sites</a:t>
            </a:r>
            <a:endParaRPr lang="en-US" sz="1600" dirty="0"/>
          </a:p>
        </p:txBody>
      </p:sp>
    </p:spTree>
    <p:extLst>
      <p:ext uri="{BB962C8B-B14F-4D97-AF65-F5344CB8AC3E}">
        <p14:creationId xmlns:p14="http://schemas.microsoft.com/office/powerpoint/2010/main" val="40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Advancement</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4966063" y="533400"/>
            <a:ext cx="3939812" cy="5097093"/>
          </a:xfrm>
          <a:prstGeom prst="rect">
            <a:avLst/>
          </a:prstGeom>
        </p:spPr>
      </p:pic>
      <p:sp>
        <p:nvSpPr>
          <p:cNvPr id="8" name="TextBox 7"/>
          <p:cNvSpPr txBox="1"/>
          <p:nvPr/>
        </p:nvSpPr>
        <p:spPr>
          <a:xfrm>
            <a:off x="304800" y="1371600"/>
            <a:ext cx="4572000" cy="3447098"/>
          </a:xfrm>
          <a:prstGeom prst="rect">
            <a:avLst/>
          </a:prstGeom>
          <a:noFill/>
        </p:spPr>
        <p:txBody>
          <a:bodyPr wrap="square" rtlCol="0">
            <a:spAutoFit/>
          </a:bodyPr>
          <a:lstStyle/>
          <a:p>
            <a:pPr marL="342900" indent="-342900">
              <a:buFont typeface="Arial" panose="020B0604020202020204" pitchFamily="34" charset="0"/>
              <a:buChar char="•"/>
            </a:pPr>
            <a:r>
              <a:rPr lang="en-CA" sz="2000" dirty="0" smtClean="0"/>
              <a:t>Raised </a:t>
            </a:r>
            <a:r>
              <a:rPr lang="en-CA" sz="2000" dirty="0"/>
              <a:t>$6.7M </a:t>
            </a:r>
            <a:r>
              <a:rPr lang="en-CA" sz="1800" dirty="0" smtClean="0"/>
              <a:t>(FY ending June 30 2018)</a:t>
            </a:r>
          </a:p>
          <a:p>
            <a:pPr marL="800100" lvl="1" indent="-342900">
              <a:buFont typeface="Arial" panose="020B0604020202020204" pitchFamily="34" charset="0"/>
              <a:buChar char="•"/>
            </a:pPr>
            <a:r>
              <a:rPr lang="en-CA" sz="2000" dirty="0"/>
              <a:t>Divisional </a:t>
            </a:r>
            <a:r>
              <a:rPr lang="en-CA" sz="2000" dirty="0" smtClean="0"/>
              <a:t>&amp; joint hospital-University fund-raising</a:t>
            </a:r>
            <a:endParaRPr lang="en-CA" sz="2000" dirty="0"/>
          </a:p>
          <a:p>
            <a:pPr marL="342900" indent="-342900">
              <a:buFont typeface="Arial" panose="020B0604020202020204" pitchFamily="34" charset="0"/>
              <a:buChar char="•"/>
            </a:pPr>
            <a:r>
              <a:rPr lang="en-CA" sz="2000" dirty="0" smtClean="0"/>
              <a:t>Physician </a:t>
            </a:r>
            <a:r>
              <a:rPr lang="en-CA" sz="2000" dirty="0"/>
              <a:t>Scientist pipeline business case for </a:t>
            </a:r>
            <a:r>
              <a:rPr lang="en-CA" sz="2000" dirty="0" smtClean="0"/>
              <a:t>support</a:t>
            </a:r>
          </a:p>
          <a:p>
            <a:pPr marL="342900" indent="-342900">
              <a:buFont typeface="Arial" panose="020B0604020202020204" pitchFamily="34" charset="0"/>
              <a:buChar char="•"/>
            </a:pPr>
            <a:r>
              <a:rPr lang="en-CA" sz="2000" dirty="0" smtClean="0"/>
              <a:t>Insulin 2021: Scientific Symposium save the date coming soon; Gala event…</a:t>
            </a:r>
          </a:p>
          <a:p>
            <a:pPr marL="342900" indent="-342900">
              <a:buFont typeface="Arial" panose="020B0604020202020204" pitchFamily="34" charset="0"/>
              <a:buChar char="•"/>
            </a:pPr>
            <a:r>
              <a:rPr lang="en-CA" sz="2000" dirty="0" smtClean="0"/>
              <a:t>2019 celebration of 100 year of Eaton endowment </a:t>
            </a:r>
            <a:endParaRPr lang="en-US" sz="2000" dirty="0"/>
          </a:p>
        </p:txBody>
      </p:sp>
      <p:pic>
        <p:nvPicPr>
          <p:cNvPr id="9" name="Picture 8"/>
          <p:cNvPicPr>
            <a:picLocks noChangeAspect="1"/>
          </p:cNvPicPr>
          <p:nvPr/>
        </p:nvPicPr>
        <p:blipFill rotWithShape="1">
          <a:blip r:embed="rId3"/>
          <a:srcRect l="-4858" t="17963" r="27128" b="32876"/>
          <a:stretch/>
        </p:blipFill>
        <p:spPr>
          <a:xfrm>
            <a:off x="3258974" y="4648200"/>
            <a:ext cx="1613387" cy="1747836"/>
          </a:xfrm>
          <a:prstGeom prst="rect">
            <a:avLst/>
          </a:prstGeom>
        </p:spPr>
      </p:pic>
    </p:spTree>
    <p:extLst>
      <p:ext uri="{BB962C8B-B14F-4D97-AF65-F5344CB8AC3E}">
        <p14:creationId xmlns:p14="http://schemas.microsoft.com/office/powerpoint/2010/main" val="2529519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 of Relationships</a:t>
            </a:r>
            <a:endParaRPr lang="en-US" dirty="0"/>
          </a:p>
        </p:txBody>
      </p:sp>
      <p:sp>
        <p:nvSpPr>
          <p:cNvPr id="3" name="Content Placeholder 2"/>
          <p:cNvSpPr>
            <a:spLocks noGrp="1"/>
          </p:cNvSpPr>
          <p:nvPr>
            <p:ph idx="1"/>
          </p:nvPr>
        </p:nvSpPr>
        <p:spPr/>
        <p:txBody>
          <a:bodyPr/>
          <a:lstStyle/>
          <a:p>
            <a:r>
              <a:rPr lang="en-CA" sz="2800" dirty="0" smtClean="0"/>
              <a:t>Nothing to disclose</a:t>
            </a:r>
            <a:endParaRPr lang="en-CA" sz="2800" dirty="0">
              <a:solidFill>
                <a:srgbClr val="002060"/>
              </a:solidFill>
            </a:endParaRP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3786809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7437" y="273844"/>
            <a:ext cx="8683625" cy="839787"/>
          </a:xfrm>
        </p:spPr>
        <p:txBody>
          <a:bodyPr/>
          <a:lstStyle/>
          <a:p>
            <a:r>
              <a:rPr lang="en-US" sz="3600" dirty="0" smtClean="0"/>
              <a:t>Continuing Faculty Appointment Review</a:t>
            </a:r>
            <a:endParaRPr lang="en-US" sz="3600" dirty="0"/>
          </a:p>
        </p:txBody>
      </p:sp>
      <p:sp>
        <p:nvSpPr>
          <p:cNvPr id="5" name="Content Placeholder 4"/>
          <p:cNvSpPr>
            <a:spLocks noGrp="1"/>
          </p:cNvSpPr>
          <p:nvPr>
            <p:ph idx="1"/>
          </p:nvPr>
        </p:nvSpPr>
        <p:spPr>
          <a:xfrm>
            <a:off x="217437" y="1113631"/>
            <a:ext cx="8683625" cy="4113213"/>
          </a:xfrm>
        </p:spPr>
        <p:txBody>
          <a:bodyPr/>
          <a:lstStyle/>
          <a:p>
            <a:r>
              <a:rPr lang="en-US" sz="2400" b="1" dirty="0" smtClean="0">
                <a:solidFill>
                  <a:srgbClr val="008BB0"/>
                </a:solidFill>
              </a:rPr>
              <a:t>44 reviews completed!!</a:t>
            </a:r>
          </a:p>
          <a:p>
            <a:pPr lvl="1"/>
            <a:r>
              <a:rPr lang="en-US" sz="2000" dirty="0" smtClean="0"/>
              <a:t>Included senior recruits for first time</a:t>
            </a:r>
          </a:p>
          <a:p>
            <a:r>
              <a:rPr lang="en-US" sz="2400" dirty="0" smtClean="0"/>
              <a:t>Demonstrated teaching effectiveness &amp; professionalism </a:t>
            </a:r>
          </a:p>
          <a:p>
            <a:r>
              <a:rPr lang="en-US" sz="2400" dirty="0" smtClean="0"/>
              <a:t>CI/CS timing </a:t>
            </a:r>
          </a:p>
          <a:p>
            <a:r>
              <a:rPr lang="en-US" sz="2400" dirty="0" smtClean="0"/>
              <a:t>Check-in at 1.5 years to ensure ready for CFAR… address issues re mentorship, resources, fit of position description</a:t>
            </a:r>
            <a:endParaRPr lang="en-US" sz="24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spTree>
    <p:extLst>
      <p:ext uri="{BB962C8B-B14F-4D97-AF65-F5344CB8AC3E}">
        <p14:creationId xmlns:p14="http://schemas.microsoft.com/office/powerpoint/2010/main" val="25691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Master Clinicians</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1828800" y="1289785"/>
            <a:ext cx="4762500" cy="3810000"/>
          </a:xfrm>
          <a:prstGeom prst="rect">
            <a:avLst/>
          </a:prstGeom>
        </p:spPr>
      </p:pic>
    </p:spTree>
    <p:extLst>
      <p:ext uri="{BB962C8B-B14F-4D97-AF65-F5344CB8AC3E}">
        <p14:creationId xmlns:p14="http://schemas.microsoft.com/office/powerpoint/2010/main" val="405430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l="-2" r="1472" b="12265"/>
          <a:stretch>
            <a:fillRect/>
          </a:stretch>
        </p:blipFill>
        <p:spPr bwMode="auto">
          <a:xfrm>
            <a:off x="-107950" y="-26988"/>
            <a:ext cx="9258300"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8520" y="-159306"/>
            <a:ext cx="9252520" cy="7017306"/>
          </a:xfrm>
          <a:prstGeom prst="rect">
            <a:avLst/>
          </a:prstGeom>
          <a:gradFill flip="none" rotWithShape="1">
            <a:gsLst>
              <a:gs pos="44000">
                <a:schemeClr val="bg1">
                  <a:lumMod val="85000"/>
                  <a:alpha val="3000"/>
                </a:schemeClr>
              </a:gs>
              <a:gs pos="58000">
                <a:srgbClr val="EAEAEA">
                  <a:lumMod val="7000"/>
                  <a:lumOff val="93000"/>
                  <a:alpha val="68000"/>
                </a:srgbClr>
              </a:gs>
              <a:gs pos="91000">
                <a:schemeClr val="bg1">
                  <a:lumMod val="95000"/>
                  <a:alpha val="26000"/>
                </a:schemeClr>
              </a:gs>
              <a:gs pos="100000">
                <a:schemeClr val="bg1">
                  <a:lumMod val="95000"/>
                  <a:alpha val="31000"/>
                </a:schemeClr>
              </a:gs>
            </a:gsLst>
            <a:lin ang="0" scaled="0"/>
            <a:tileRect/>
          </a:gradFill>
        </p:spPr>
        <p:txBody>
          <a:bodyPr>
            <a:spAutoFit/>
          </a:bodyPr>
          <a:lstStyle/>
          <a:p>
            <a:pPr algn="ctr" eaLnBrk="1" hangingPunct="1">
              <a:defRPr/>
            </a:pPr>
            <a:endParaRPr lang="en-US" sz="2800" b="1" dirty="0">
              <a:solidFill>
                <a:srgbClr val="002A5C"/>
              </a:solidFill>
              <a:latin typeface="Arial Narrow" panose="020B0606020202030204" pitchFamily="34" charset="0"/>
            </a:endParaRPr>
          </a:p>
          <a:p>
            <a:pPr algn="ctr" eaLnBrk="1" hangingPunct="1">
              <a:defRPr/>
            </a:pPr>
            <a:endParaRPr lang="en-US" sz="2800" b="1" dirty="0">
              <a:solidFill>
                <a:srgbClr val="002A5C"/>
              </a:solidFill>
              <a:latin typeface="Arial Narrow" panose="020B0606020202030204" pitchFamily="34" charset="0"/>
            </a:endParaRPr>
          </a:p>
          <a:p>
            <a:pPr algn="ctr" eaLnBrk="1" hangingPunct="1">
              <a:defRPr/>
            </a:pPr>
            <a:endParaRPr lang="en-US" sz="2800" b="1" dirty="0">
              <a:solidFill>
                <a:srgbClr val="002A5C"/>
              </a:solidFill>
              <a:latin typeface="Arial Narrow" panose="020B0606020202030204" pitchFamily="34" charset="0"/>
            </a:endParaRPr>
          </a:p>
          <a:p>
            <a:pPr algn="ctr" eaLnBrk="1" hangingPunct="1">
              <a:defRPr/>
            </a:pPr>
            <a:endParaRPr lang="en-US" sz="2800" b="1" dirty="0">
              <a:solidFill>
                <a:srgbClr val="002A5C"/>
              </a:solidFill>
              <a:latin typeface="Arial Narrow" panose="020B0606020202030204" pitchFamily="34" charset="0"/>
            </a:endParaRPr>
          </a:p>
          <a:p>
            <a:pPr algn="ctr" eaLnBrk="1" hangingPunct="1">
              <a:defRPr/>
            </a:pPr>
            <a:r>
              <a:rPr lang="en-US" sz="2800" b="1" dirty="0">
                <a:solidFill>
                  <a:srgbClr val="002A5C"/>
                </a:solidFill>
                <a:latin typeface="Arial Narrow" panose="020B0606020202030204" pitchFamily="34" charset="0"/>
              </a:rPr>
              <a:t>                  </a:t>
            </a:r>
          </a:p>
          <a:p>
            <a:pPr algn="ctr" eaLnBrk="1" hangingPunct="1">
              <a:defRPr/>
            </a:pPr>
            <a:r>
              <a:rPr lang="en-US" sz="2800" b="1" dirty="0">
                <a:solidFill>
                  <a:srgbClr val="002A5C"/>
                </a:solidFill>
                <a:latin typeface="Arial Narrow" panose="020B0606020202030204" pitchFamily="34" charset="0"/>
              </a:rPr>
              <a:t>                       </a:t>
            </a:r>
          </a:p>
          <a:p>
            <a:pPr algn="ctr" eaLnBrk="1" hangingPunct="1">
              <a:defRPr/>
            </a:pPr>
            <a:r>
              <a:rPr lang="en-US" sz="2800" b="1" dirty="0">
                <a:solidFill>
                  <a:srgbClr val="002A5C"/>
                </a:solidFill>
                <a:latin typeface="Arial Narrow" panose="020B0606020202030204" pitchFamily="34" charset="0"/>
              </a:rPr>
              <a:t>				       Department of Medicine</a:t>
            </a:r>
          </a:p>
          <a:p>
            <a:pPr algn="ctr" eaLnBrk="1" hangingPunct="1">
              <a:defRPr/>
            </a:pPr>
            <a:r>
              <a:rPr lang="en-US" sz="5000" b="1" spc="-150" dirty="0">
                <a:solidFill>
                  <a:srgbClr val="008BB0"/>
                </a:solidFill>
                <a:latin typeface="Arial Narrow" panose="020B0606020202030204" pitchFamily="34" charset="0"/>
              </a:rPr>
              <a:t>                                  ANNUAL DAY</a:t>
            </a:r>
          </a:p>
          <a:p>
            <a:pPr algn="ctr" eaLnBrk="1" hangingPunct="1">
              <a:defRPr/>
            </a:pPr>
            <a:endParaRPr lang="en-US" altLang="en-US" sz="2200" dirty="0">
              <a:solidFill>
                <a:srgbClr val="002A5C"/>
              </a:solidFill>
              <a:latin typeface="Arial Narrow" pitchFamily="34" charset="0"/>
            </a:endParaRPr>
          </a:p>
          <a:p>
            <a:pPr algn="ctr" eaLnBrk="1" hangingPunct="1">
              <a:defRPr/>
            </a:pPr>
            <a:r>
              <a:rPr lang="en-US" altLang="en-US" sz="2200" dirty="0">
                <a:solidFill>
                  <a:srgbClr val="002A5C"/>
                </a:solidFill>
                <a:latin typeface="Arial Narrow" pitchFamily="34" charset="0"/>
              </a:rPr>
              <a:t>                                                                     Monday, June 18, 2017</a:t>
            </a:r>
          </a:p>
          <a:p>
            <a:pPr algn="ctr" eaLnBrk="1" hangingPunct="1">
              <a:defRPr/>
            </a:pPr>
            <a:r>
              <a:rPr lang="en-US" altLang="en-US" sz="2200" dirty="0">
                <a:solidFill>
                  <a:srgbClr val="002A5C"/>
                </a:solidFill>
                <a:latin typeface="Arial Narrow" pitchFamily="34" charset="0"/>
              </a:rPr>
              <a:t>                                                                    Gardiner Museum</a:t>
            </a:r>
          </a:p>
          <a:p>
            <a:pPr algn="ctr" eaLnBrk="1" hangingPunct="1">
              <a:defRPr/>
            </a:pPr>
            <a:r>
              <a:rPr lang="en-US" altLang="en-US" sz="2200" dirty="0">
                <a:solidFill>
                  <a:srgbClr val="002A5C"/>
                </a:solidFill>
                <a:latin typeface="Arial Narrow" pitchFamily="34" charset="0"/>
              </a:rPr>
              <a:t>                                                                     111 Queen’s Park, Toronto</a:t>
            </a:r>
          </a:p>
          <a:p>
            <a:pPr algn="ctr" eaLnBrk="1" hangingPunct="1">
              <a:defRPr/>
            </a:pPr>
            <a:endParaRPr lang="en-US" altLang="en-US" sz="2200" dirty="0">
              <a:solidFill>
                <a:srgbClr val="002A5C"/>
              </a:solidFill>
              <a:latin typeface="Arial Narrow" pitchFamily="34" charset="0"/>
            </a:endParaRPr>
          </a:p>
          <a:p>
            <a:pPr algn="ctr" eaLnBrk="1" hangingPunct="1">
              <a:defRPr/>
            </a:pPr>
            <a:r>
              <a:rPr lang="en-US" altLang="en-US" sz="2200" dirty="0">
                <a:solidFill>
                  <a:srgbClr val="002A5C"/>
                </a:solidFill>
                <a:latin typeface="Arial Narrow" pitchFamily="34" charset="0"/>
              </a:rPr>
              <a:t>				            #</a:t>
            </a:r>
            <a:r>
              <a:rPr lang="en-US" altLang="en-US" sz="2200" dirty="0" err="1">
                <a:solidFill>
                  <a:srgbClr val="002A5C"/>
                </a:solidFill>
                <a:latin typeface="Arial Narrow" pitchFamily="34" charset="0"/>
              </a:rPr>
              <a:t>DoMAnnualDay</a:t>
            </a:r>
            <a:endParaRPr lang="en-US" altLang="en-US" sz="2200" dirty="0">
              <a:solidFill>
                <a:srgbClr val="002A5C"/>
              </a:solidFill>
              <a:latin typeface="Arial Narrow" pitchFamily="34" charset="0"/>
            </a:endParaRPr>
          </a:p>
          <a:p>
            <a:pPr algn="ctr" eaLnBrk="1" hangingPunct="1">
              <a:defRPr/>
            </a:pPr>
            <a:endParaRPr lang="en-US" altLang="en-US" sz="2200" dirty="0">
              <a:solidFill>
                <a:srgbClr val="002A5C"/>
              </a:solidFill>
              <a:latin typeface="Arial Narrow" pitchFamily="34" charset="0"/>
            </a:endParaRPr>
          </a:p>
          <a:p>
            <a:pPr algn="ctr" eaLnBrk="1" hangingPunct="1">
              <a:defRPr/>
            </a:pPr>
            <a:endParaRPr lang="en-US" sz="5000" b="1" spc="-150" dirty="0">
              <a:solidFill>
                <a:srgbClr val="008BB0"/>
              </a:solidFill>
              <a:latin typeface="Arial Narrow" panose="020B0606020202030204" pitchFamily="34" charset="0"/>
            </a:endParaRPr>
          </a:p>
        </p:txBody>
      </p:sp>
    </p:spTree>
    <p:extLst>
      <p:ext uri="{BB962C8B-B14F-4D97-AF65-F5344CB8AC3E}">
        <p14:creationId xmlns:p14="http://schemas.microsoft.com/office/powerpoint/2010/main" val="2951417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884" y="17417"/>
            <a:ext cx="4300599" cy="320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49254" y="4268979"/>
            <a:ext cx="4566082" cy="646331"/>
          </a:xfrm>
          <a:prstGeom prst="rect">
            <a:avLst/>
          </a:prstGeom>
          <a:noFill/>
        </p:spPr>
        <p:txBody>
          <a:bodyPr wrap="square" rtlCol="0">
            <a:spAutoFit/>
          </a:bodyPr>
          <a:lstStyle/>
          <a:p>
            <a:endParaRPr lang="en-US" sz="1800" dirty="0"/>
          </a:p>
          <a:p>
            <a:endParaRPr lang="en-US" sz="1800" dirty="0"/>
          </a:p>
        </p:txBody>
      </p:sp>
      <p:sp>
        <p:nvSpPr>
          <p:cNvPr id="26" name="TextBox 25"/>
          <p:cNvSpPr txBox="1"/>
          <p:nvPr/>
        </p:nvSpPr>
        <p:spPr>
          <a:xfrm>
            <a:off x="24311" y="91061"/>
            <a:ext cx="4573757" cy="5786199"/>
          </a:xfrm>
          <a:prstGeom prst="rect">
            <a:avLst/>
          </a:prstGeom>
          <a:noFill/>
        </p:spPr>
        <p:txBody>
          <a:bodyPr wrap="square" rtlCol="0">
            <a:spAutoFit/>
          </a:bodyPr>
          <a:lstStyle/>
          <a:p>
            <a:pPr eaLnBrk="1" hangingPunct="1">
              <a:defRPr/>
            </a:pPr>
            <a:r>
              <a:rPr lang="en-US" altLang="en-US" b="1" kern="2100" dirty="0">
                <a:solidFill>
                  <a:srgbClr val="008BB0"/>
                </a:solidFill>
                <a:latin typeface="Arial Narrow" panose="020B0606020202030204" pitchFamily="34" charset="0"/>
              </a:rPr>
              <a:t>Kaveh Shojania</a:t>
            </a:r>
          </a:p>
          <a:p>
            <a:pPr eaLnBrk="1" hangingPunct="1">
              <a:defRPr/>
            </a:pPr>
            <a:r>
              <a:rPr lang="en-US" altLang="en-US" sz="1800" kern="2100" spc="100" dirty="0">
                <a:solidFill>
                  <a:srgbClr val="1C3058"/>
                </a:solidFill>
                <a:latin typeface="Arial Narrow" panose="020B0606020202030204" pitchFamily="34" charset="0"/>
              </a:rPr>
              <a:t>Robert Hyland Award for</a:t>
            </a:r>
          </a:p>
          <a:p>
            <a:pPr eaLnBrk="1" hangingPunct="1">
              <a:defRPr/>
            </a:pPr>
            <a:r>
              <a:rPr lang="en-US" altLang="en-US" sz="1800" kern="2100" spc="100" dirty="0">
                <a:solidFill>
                  <a:srgbClr val="1C3058"/>
                </a:solidFill>
                <a:latin typeface="Arial Narrow" panose="020B0606020202030204" pitchFamily="34" charset="0"/>
              </a:rPr>
              <a:t>Excellence in </a:t>
            </a:r>
            <a:r>
              <a:rPr lang="en-US" altLang="en-US" sz="1800" kern="2100" spc="100" dirty="0" smtClean="0">
                <a:solidFill>
                  <a:srgbClr val="1C3058"/>
                </a:solidFill>
                <a:latin typeface="Arial Narrow" panose="020B0606020202030204" pitchFamily="34" charset="0"/>
              </a:rPr>
              <a:t>Mentorship</a:t>
            </a:r>
          </a:p>
          <a:p>
            <a:pPr eaLnBrk="1" hangingPunct="1">
              <a:defRPr/>
            </a:pPr>
            <a:endParaRPr lang="en-US" altLang="en-US" sz="1800" kern="2100" spc="100" dirty="0">
              <a:solidFill>
                <a:srgbClr val="1C3058"/>
              </a:solidFill>
              <a:latin typeface="Arial Narrow" panose="020B0606020202030204" pitchFamily="34" charset="0"/>
            </a:endParaRPr>
          </a:p>
          <a:p>
            <a:pPr eaLnBrk="1" hangingPunct="1">
              <a:defRPr/>
            </a:pPr>
            <a:r>
              <a:rPr lang="en-US" altLang="en-US" b="1" kern="2100" spc="100" dirty="0" smtClean="0">
                <a:solidFill>
                  <a:srgbClr val="008BB0"/>
                </a:solidFill>
                <a:latin typeface="Arial Narrow" panose="020B0606020202030204" pitchFamily="34" charset="0"/>
              </a:rPr>
              <a:t>Scott Walsh</a:t>
            </a:r>
          </a:p>
          <a:p>
            <a:pPr eaLnBrk="1" hangingPunct="1">
              <a:defRPr/>
            </a:pPr>
            <a:r>
              <a:rPr lang="en-US" altLang="en-US" sz="1800" kern="2100" spc="100" dirty="0" smtClean="0">
                <a:solidFill>
                  <a:srgbClr val="001948"/>
                </a:solidFill>
                <a:latin typeface="Arial Narrow" panose="020B0606020202030204" pitchFamily="34" charset="0"/>
              </a:rPr>
              <a:t>Teacher of the Year </a:t>
            </a:r>
          </a:p>
          <a:p>
            <a:pPr eaLnBrk="1" hangingPunct="1">
              <a:defRPr/>
            </a:pPr>
            <a:endParaRPr lang="en-US" altLang="en-US" sz="1800" kern="2100" spc="100" dirty="0">
              <a:solidFill>
                <a:srgbClr val="001948"/>
              </a:solidFill>
              <a:latin typeface="Arial Narrow" panose="020B0606020202030204" pitchFamily="34" charset="0"/>
            </a:endParaRPr>
          </a:p>
          <a:p>
            <a:pPr eaLnBrk="1" hangingPunct="1">
              <a:defRPr/>
            </a:pPr>
            <a:r>
              <a:rPr lang="en-US" altLang="en-US" b="1" kern="2100" spc="100" dirty="0" smtClean="0">
                <a:solidFill>
                  <a:srgbClr val="008BB0"/>
                </a:solidFill>
                <a:latin typeface="Arial Narrow" panose="020B0606020202030204" pitchFamily="34" charset="0"/>
              </a:rPr>
              <a:t>Monika </a:t>
            </a:r>
            <a:r>
              <a:rPr lang="en-US" altLang="en-US" b="1" kern="2100" spc="100" dirty="0" err="1" smtClean="0">
                <a:solidFill>
                  <a:srgbClr val="008BB0"/>
                </a:solidFill>
                <a:latin typeface="Arial Narrow" panose="020B0606020202030204" pitchFamily="34" charset="0"/>
              </a:rPr>
              <a:t>Kryzanowksa</a:t>
            </a:r>
            <a:endParaRPr lang="en-US" altLang="en-US" b="1" kern="2100" spc="100" dirty="0" smtClean="0">
              <a:solidFill>
                <a:srgbClr val="008BB0"/>
              </a:solidFill>
              <a:latin typeface="Arial Narrow" panose="020B0606020202030204" pitchFamily="34" charset="0"/>
            </a:endParaRPr>
          </a:p>
          <a:p>
            <a:pPr eaLnBrk="1" hangingPunct="1">
              <a:defRPr/>
            </a:pPr>
            <a:r>
              <a:rPr lang="en-US" altLang="en-US" sz="1800" kern="2100" spc="100" dirty="0" smtClean="0">
                <a:solidFill>
                  <a:srgbClr val="002060"/>
                </a:solidFill>
                <a:latin typeface="Arial Narrow" panose="020B0606020202030204" pitchFamily="34" charset="0"/>
              </a:rPr>
              <a:t>Award for Quality &amp; Innovation</a:t>
            </a:r>
            <a:endParaRPr lang="en-US" altLang="en-US" sz="1800" kern="2100" spc="100" dirty="0">
              <a:solidFill>
                <a:srgbClr val="002060"/>
              </a:solidFill>
              <a:latin typeface="Arial Narrow" panose="020B0606020202030204" pitchFamily="34" charset="0"/>
            </a:endParaRPr>
          </a:p>
          <a:p>
            <a:pPr eaLnBrk="1" hangingPunct="1">
              <a:defRPr/>
            </a:pPr>
            <a:endParaRPr lang="en-US" altLang="en-US" b="1" kern="2100" spc="100" dirty="0" smtClean="0">
              <a:solidFill>
                <a:srgbClr val="008BB0"/>
              </a:solidFill>
              <a:latin typeface="Arial Narrow" panose="020B0606020202030204" pitchFamily="34" charset="0"/>
            </a:endParaRPr>
          </a:p>
          <a:p>
            <a:pPr eaLnBrk="1" hangingPunct="1">
              <a:defRPr/>
            </a:pPr>
            <a:r>
              <a:rPr lang="en-US" altLang="en-US" b="1" kern="2100" spc="100" dirty="0" smtClean="0">
                <a:solidFill>
                  <a:srgbClr val="008BB0"/>
                </a:solidFill>
                <a:latin typeface="Arial Narrow" panose="020B0606020202030204" pitchFamily="34" charset="0"/>
              </a:rPr>
              <a:t>Murray Krahn</a:t>
            </a:r>
          </a:p>
          <a:p>
            <a:pPr eaLnBrk="1" hangingPunct="1">
              <a:defRPr/>
            </a:pPr>
            <a:r>
              <a:rPr lang="en-US" altLang="en-US" sz="1800" kern="2100" spc="100" dirty="0" smtClean="0">
                <a:solidFill>
                  <a:srgbClr val="001948"/>
                </a:solidFill>
                <a:latin typeface="Arial Narrow" panose="020B0606020202030204" pitchFamily="34" charset="0"/>
              </a:rPr>
              <a:t>Eaton Scholar</a:t>
            </a:r>
          </a:p>
          <a:p>
            <a:pPr eaLnBrk="1" hangingPunct="1">
              <a:defRPr/>
            </a:pPr>
            <a:r>
              <a:rPr lang="en-US" altLang="en-US" sz="1800" kern="2100" spc="100" dirty="0" smtClean="0">
                <a:solidFill>
                  <a:srgbClr val="001948"/>
                </a:solidFill>
                <a:latin typeface="Arial Narrow" panose="020B0606020202030204" pitchFamily="34" charset="0"/>
              </a:rPr>
              <a:t>Researcher of the Year (clinical)</a:t>
            </a:r>
          </a:p>
          <a:p>
            <a:pPr eaLnBrk="1" hangingPunct="1">
              <a:defRPr/>
            </a:pPr>
            <a:endParaRPr lang="en-US" altLang="en-US" sz="1800" kern="2100" spc="100" dirty="0">
              <a:solidFill>
                <a:srgbClr val="001948"/>
              </a:solidFill>
              <a:latin typeface="Arial Narrow" panose="020B0606020202030204" pitchFamily="34" charset="0"/>
            </a:endParaRPr>
          </a:p>
          <a:p>
            <a:pPr eaLnBrk="1" hangingPunct="1">
              <a:defRPr/>
            </a:pPr>
            <a:r>
              <a:rPr lang="en-US" altLang="en-US" b="1" kern="2100" spc="100" dirty="0" smtClean="0">
                <a:solidFill>
                  <a:srgbClr val="008BB0"/>
                </a:solidFill>
                <a:latin typeface="Arial Narrow" panose="020B0606020202030204" pitchFamily="34" charset="0"/>
              </a:rPr>
              <a:t>Aaron Schimmer</a:t>
            </a:r>
          </a:p>
          <a:p>
            <a:pPr eaLnBrk="1" hangingPunct="1">
              <a:defRPr/>
            </a:pPr>
            <a:r>
              <a:rPr lang="en-US" altLang="en-US" sz="1800" kern="2100" spc="100" dirty="0" smtClean="0">
                <a:solidFill>
                  <a:srgbClr val="001948"/>
                </a:solidFill>
                <a:latin typeface="Arial Narrow" panose="020B0606020202030204" pitchFamily="34" charset="0"/>
              </a:rPr>
              <a:t>Eaton Scholar</a:t>
            </a:r>
          </a:p>
          <a:p>
            <a:pPr eaLnBrk="1" hangingPunct="1">
              <a:defRPr/>
            </a:pPr>
            <a:r>
              <a:rPr lang="en-US" altLang="en-US" sz="1800" kern="2100" spc="100" dirty="0" smtClean="0">
                <a:solidFill>
                  <a:srgbClr val="001948"/>
                </a:solidFill>
                <a:latin typeface="Arial Narrow" panose="020B0606020202030204" pitchFamily="34" charset="0"/>
              </a:rPr>
              <a:t>Researcher of the Year (basic science)</a:t>
            </a:r>
            <a:endParaRPr lang="en-US" altLang="en-US" sz="1800" kern="2100" spc="100" dirty="0">
              <a:solidFill>
                <a:srgbClr val="001948"/>
              </a:solidFill>
              <a:latin typeface="Arial Narrow" panose="020B0606020202030204" pitchFamily="34" charset="0"/>
            </a:endParaRPr>
          </a:p>
          <a:p>
            <a:endParaRPr lang="en-US" sz="1800" dirty="0"/>
          </a:p>
        </p:txBody>
      </p:sp>
      <p:sp>
        <p:nvSpPr>
          <p:cNvPr id="27" name="TextBox 26"/>
          <p:cNvSpPr txBox="1"/>
          <p:nvPr/>
        </p:nvSpPr>
        <p:spPr>
          <a:xfrm>
            <a:off x="4349254" y="91061"/>
            <a:ext cx="4092536" cy="4154984"/>
          </a:xfrm>
          <a:prstGeom prst="rect">
            <a:avLst/>
          </a:prstGeom>
          <a:noFill/>
        </p:spPr>
        <p:txBody>
          <a:bodyPr wrap="square" rtlCol="0">
            <a:spAutoFit/>
          </a:bodyPr>
          <a:lstStyle/>
          <a:p>
            <a:pPr eaLnBrk="1" hangingPunct="1">
              <a:defRPr/>
            </a:pPr>
            <a:r>
              <a:rPr lang="en-US" altLang="en-US" b="1" kern="2100" dirty="0" smtClean="0">
                <a:solidFill>
                  <a:srgbClr val="002060"/>
                </a:solidFill>
                <a:latin typeface="Arial Narrow" panose="020B0606020202030204" pitchFamily="34" charset="0"/>
              </a:rPr>
              <a:t>William Goldie Awards</a:t>
            </a:r>
          </a:p>
          <a:p>
            <a:pPr eaLnBrk="1" hangingPunct="1">
              <a:defRPr/>
            </a:pPr>
            <a:r>
              <a:rPr lang="en-US" altLang="en-US" b="1" kern="2100" dirty="0" smtClean="0">
                <a:solidFill>
                  <a:srgbClr val="008BB0"/>
                </a:solidFill>
                <a:latin typeface="Arial Narrow" panose="020B0606020202030204" pitchFamily="34" charset="0"/>
              </a:rPr>
              <a:t>Jerome </a:t>
            </a:r>
            <a:r>
              <a:rPr lang="en-US" altLang="en-US" b="1" kern="2100" dirty="0">
                <a:solidFill>
                  <a:srgbClr val="008BB0"/>
                </a:solidFill>
                <a:latin typeface="Arial Narrow" panose="020B0606020202030204" pitchFamily="34" charset="0"/>
              </a:rPr>
              <a:t>Leis</a:t>
            </a:r>
          </a:p>
          <a:p>
            <a:pPr eaLnBrk="1" hangingPunct="1">
              <a:defRPr/>
            </a:pPr>
            <a:r>
              <a:rPr lang="en-US" altLang="en-US" sz="1800" kern="2100" dirty="0" smtClean="0">
                <a:solidFill>
                  <a:srgbClr val="002A5C"/>
                </a:solidFill>
                <a:latin typeface="Arial Narrow" panose="020B0606020202030204" pitchFamily="34" charset="0"/>
              </a:rPr>
              <a:t>Quality </a:t>
            </a:r>
            <a:r>
              <a:rPr lang="en-US" altLang="en-US" sz="1800" kern="2100" dirty="0">
                <a:solidFill>
                  <a:srgbClr val="002A5C"/>
                </a:solidFill>
                <a:latin typeface="Arial Narrow" panose="020B0606020202030204" pitchFamily="34" charset="0"/>
              </a:rPr>
              <a:t>and </a:t>
            </a:r>
            <a:r>
              <a:rPr lang="en-US" altLang="en-US" sz="1800" kern="2100" dirty="0" smtClean="0">
                <a:solidFill>
                  <a:srgbClr val="002A5C"/>
                </a:solidFill>
                <a:latin typeface="Arial Narrow" panose="020B0606020202030204" pitchFamily="34" charset="0"/>
              </a:rPr>
              <a:t>Innovation</a:t>
            </a:r>
          </a:p>
          <a:p>
            <a:pPr eaLnBrk="1" hangingPunct="1">
              <a:defRPr/>
            </a:pPr>
            <a:endParaRPr lang="en-US" altLang="en-US" sz="1800" kern="2100" dirty="0">
              <a:solidFill>
                <a:srgbClr val="002A5C"/>
              </a:solidFill>
              <a:latin typeface="Arial Narrow" panose="020B0606020202030204" pitchFamily="34" charset="0"/>
            </a:endParaRPr>
          </a:p>
          <a:p>
            <a:pPr eaLnBrk="1" hangingPunct="1">
              <a:defRPr/>
            </a:pPr>
            <a:r>
              <a:rPr lang="en-US" altLang="en-US" b="1" kern="2100" dirty="0" smtClean="0">
                <a:solidFill>
                  <a:srgbClr val="008BB0"/>
                </a:solidFill>
                <a:latin typeface="Arial Narrow" panose="020B0606020202030204" pitchFamily="34" charset="0"/>
              </a:rPr>
              <a:t>Andrea Gershon</a:t>
            </a:r>
          </a:p>
          <a:p>
            <a:pPr eaLnBrk="1" hangingPunct="1">
              <a:defRPr/>
            </a:pPr>
            <a:r>
              <a:rPr lang="en-US" altLang="en-US" sz="1800" kern="2100" dirty="0" smtClean="0">
                <a:solidFill>
                  <a:srgbClr val="002A5C"/>
                </a:solidFill>
                <a:latin typeface="Arial Narrow" panose="020B0606020202030204" pitchFamily="34" charset="0"/>
              </a:rPr>
              <a:t>Research</a:t>
            </a:r>
          </a:p>
          <a:p>
            <a:pPr eaLnBrk="1" hangingPunct="1">
              <a:defRPr/>
            </a:pPr>
            <a:endParaRPr lang="en-US" altLang="en-US" sz="1800" b="1" kern="2100" dirty="0">
              <a:solidFill>
                <a:srgbClr val="002A5C"/>
              </a:solidFill>
              <a:latin typeface="Arial Narrow" panose="020B0606020202030204" pitchFamily="34" charset="0"/>
            </a:endParaRPr>
          </a:p>
          <a:p>
            <a:pPr eaLnBrk="1" hangingPunct="1">
              <a:defRPr/>
            </a:pPr>
            <a:r>
              <a:rPr lang="en-US" altLang="en-US" b="1" kern="2100" dirty="0" smtClean="0">
                <a:solidFill>
                  <a:srgbClr val="008BB0"/>
                </a:solidFill>
                <a:latin typeface="Arial Narrow" panose="020B0606020202030204" pitchFamily="34" charset="0"/>
              </a:rPr>
              <a:t>Anju Anand</a:t>
            </a:r>
          </a:p>
          <a:p>
            <a:pPr eaLnBrk="1" hangingPunct="1">
              <a:defRPr/>
            </a:pPr>
            <a:r>
              <a:rPr lang="en-US" altLang="en-US" sz="1800" kern="2100" dirty="0" smtClean="0">
                <a:solidFill>
                  <a:srgbClr val="002A5C"/>
                </a:solidFill>
                <a:latin typeface="Arial Narrow" panose="020B0606020202030204" pitchFamily="34" charset="0"/>
              </a:rPr>
              <a:t>Education Scholarship</a:t>
            </a:r>
          </a:p>
          <a:p>
            <a:pPr eaLnBrk="1" hangingPunct="1">
              <a:defRPr/>
            </a:pPr>
            <a:endParaRPr lang="en-US" altLang="en-US" sz="1800" b="1" kern="2100" dirty="0">
              <a:solidFill>
                <a:srgbClr val="002A5C"/>
              </a:solidFill>
              <a:latin typeface="Arial Narrow" panose="020B0606020202030204" pitchFamily="34" charset="0"/>
            </a:endParaRPr>
          </a:p>
          <a:p>
            <a:pPr eaLnBrk="1" hangingPunct="1">
              <a:defRPr/>
            </a:pPr>
            <a:r>
              <a:rPr lang="en-US" altLang="en-US" b="1" kern="2100" dirty="0" smtClean="0">
                <a:solidFill>
                  <a:srgbClr val="008BB0"/>
                </a:solidFill>
                <a:latin typeface="Arial Narrow" panose="020B0606020202030204" pitchFamily="34" charset="0"/>
              </a:rPr>
              <a:t>Christie Lee</a:t>
            </a:r>
          </a:p>
          <a:p>
            <a:pPr eaLnBrk="1" hangingPunct="1">
              <a:defRPr/>
            </a:pPr>
            <a:r>
              <a:rPr lang="en-US" altLang="en-US" sz="1800" kern="2100" dirty="0" smtClean="0">
                <a:solidFill>
                  <a:srgbClr val="002A5C"/>
                </a:solidFill>
                <a:latin typeface="Arial Narrow" panose="020B0606020202030204" pitchFamily="34" charset="0"/>
              </a:rPr>
              <a:t>Excellence in Teaching </a:t>
            </a:r>
            <a:endParaRPr lang="en-US" altLang="en-US" sz="1800" kern="2100" dirty="0">
              <a:solidFill>
                <a:srgbClr val="008BB0"/>
              </a:solidFill>
              <a:latin typeface="Arial Narrow" panose="020B0606020202030204" pitchFamily="34" charset="0"/>
            </a:endParaRPr>
          </a:p>
          <a:p>
            <a:endParaRPr lang="en-US" sz="1800" dirty="0"/>
          </a:p>
        </p:txBody>
      </p:sp>
      <p:pic>
        <p:nvPicPr>
          <p:cNvPr id="3" name="Picture 2"/>
          <p:cNvPicPr>
            <a:picLocks noChangeAspect="1"/>
          </p:cNvPicPr>
          <p:nvPr/>
        </p:nvPicPr>
        <p:blipFill rotWithShape="1">
          <a:blip r:embed="rId4"/>
          <a:srcRect l="23158" t="18755" r="17894" b="19490"/>
          <a:stretch/>
        </p:blipFill>
        <p:spPr>
          <a:xfrm>
            <a:off x="5929922" y="4038600"/>
            <a:ext cx="2962609" cy="2327764"/>
          </a:xfrm>
          <a:prstGeom prst="rect">
            <a:avLst/>
          </a:prstGeom>
        </p:spPr>
      </p:pic>
    </p:spTree>
    <p:extLst>
      <p:ext uri="{BB962C8B-B14F-4D97-AF65-F5344CB8AC3E}">
        <p14:creationId xmlns:p14="http://schemas.microsoft.com/office/powerpoint/2010/main" val="428214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6866"/>
                                        </p:tgtEl>
                                        <p:attrNameLst>
                                          <p:attrName>ppt_x</p:attrName>
                                        </p:attrNameLst>
                                      </p:cBhvr>
                                      <p:tavLst>
                                        <p:tav tm="0">
                                          <p:val>
                                            <p:strVal val="ppt_x"/>
                                          </p:val>
                                        </p:tav>
                                        <p:tav tm="100000">
                                          <p:val>
                                            <p:strVal val="ppt_x"/>
                                          </p:val>
                                        </p:tav>
                                      </p:tavLst>
                                    </p:anim>
                                    <p:anim calcmode="lin" valueType="num">
                                      <p:cBhvr additive="base">
                                        <p:cTn id="7" dur="500"/>
                                        <p:tgtEl>
                                          <p:spTgt spid="36866"/>
                                        </p:tgtEl>
                                        <p:attrNameLst>
                                          <p:attrName>ppt_y</p:attrName>
                                        </p:attrNameLst>
                                      </p:cBhvr>
                                      <p:tavLst>
                                        <p:tav tm="0">
                                          <p:val>
                                            <p:strVal val="ppt_y"/>
                                          </p:val>
                                        </p:tav>
                                        <p:tav tm="100000">
                                          <p:val>
                                            <p:strVal val="1+ppt_h/2"/>
                                          </p:val>
                                        </p:tav>
                                      </p:tavLst>
                                    </p:anim>
                                    <p:set>
                                      <p:cBhvr>
                                        <p:cTn id="8" dur="1" fill="hold">
                                          <p:stCondLst>
                                            <p:cond delay="499"/>
                                          </p:stCondLst>
                                        </p:cTn>
                                        <p:tgtEl>
                                          <p:spTgt spid="3686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nodePh="1">
                                  <p:stCondLst>
                                    <p:cond delay="0"/>
                                  </p:stCondLst>
                                  <p:endCondLst>
                                    <p:cond evt="begin" delay="0">
                                      <p:tn val="19"/>
                                    </p:cond>
                                  </p:end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356100" y="1341438"/>
            <a:ext cx="5076825" cy="137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3600" b="1" kern="2100" dirty="0" smtClean="0">
                <a:solidFill>
                  <a:srgbClr val="008BB0"/>
                </a:solidFill>
                <a:latin typeface="Arial Narrow" panose="020B0606020202030204" pitchFamily="34" charset="0"/>
              </a:rPr>
              <a:t>Adrienne Chan</a:t>
            </a:r>
          </a:p>
          <a:p>
            <a:pPr eaLnBrk="1" hangingPunct="1">
              <a:defRPr/>
            </a:pPr>
            <a:r>
              <a:rPr lang="en-US" altLang="en-US" sz="2800" kern="2100" spc="100" dirty="0" smtClean="0">
                <a:solidFill>
                  <a:srgbClr val="1C3058"/>
                </a:solidFill>
                <a:latin typeface="Arial Narrow" panose="020B0606020202030204" pitchFamily="34" charset="0"/>
              </a:rPr>
              <a:t>Award for Humanism in Medicine</a:t>
            </a:r>
          </a:p>
        </p:txBody>
      </p:sp>
      <p:pic>
        <p:nvPicPr>
          <p:cNvPr id="61443" name="Picture 1"/>
          <p:cNvPicPr>
            <a:picLocks noChangeAspect="1"/>
          </p:cNvPicPr>
          <p:nvPr/>
        </p:nvPicPr>
        <p:blipFill>
          <a:blip r:embed="rId3">
            <a:extLst>
              <a:ext uri="{28A0092B-C50C-407E-A947-70E740481C1C}">
                <a14:useLocalDpi xmlns:a14="http://schemas.microsoft.com/office/drawing/2010/main" val="0"/>
              </a:ext>
            </a:extLst>
          </a:blip>
          <a:srcRect l="-127" t="398" r="58876" b="33850"/>
          <a:stretch>
            <a:fillRect/>
          </a:stretch>
        </p:blipFill>
        <p:spPr bwMode="auto">
          <a:xfrm>
            <a:off x="827088" y="404813"/>
            <a:ext cx="339566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77379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503" r="18336"/>
          <a:stretch/>
        </p:blipFill>
        <p:spPr>
          <a:xfrm>
            <a:off x="311332" y="209149"/>
            <a:ext cx="3539945" cy="2758638"/>
          </a:xfrm>
          <a:prstGeom prst="rect">
            <a:avLst/>
          </a:prstGeom>
        </p:spPr>
      </p:pic>
      <p:sp>
        <p:nvSpPr>
          <p:cNvPr id="9" name="Text Box 3"/>
          <p:cNvSpPr txBox="1">
            <a:spLocks noChangeArrowheads="1"/>
          </p:cNvSpPr>
          <p:nvPr/>
        </p:nvSpPr>
        <p:spPr bwMode="auto">
          <a:xfrm>
            <a:off x="5934654" y="4514910"/>
            <a:ext cx="5459413" cy="105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kern="2100" dirty="0" smtClean="0">
              <a:solidFill>
                <a:srgbClr val="008BB0"/>
              </a:solidFill>
              <a:latin typeface="Arial Narrow" panose="020B0606020202030204" pitchFamily="34" charset="0"/>
            </a:endParaRPr>
          </a:p>
        </p:txBody>
      </p:sp>
      <p:sp>
        <p:nvSpPr>
          <p:cNvPr id="13" name="Text Box 3"/>
          <p:cNvSpPr txBox="1">
            <a:spLocks noChangeArrowheads="1"/>
          </p:cNvSpPr>
          <p:nvPr/>
        </p:nvSpPr>
        <p:spPr bwMode="auto">
          <a:xfrm>
            <a:off x="4474100" y="762000"/>
            <a:ext cx="4191000" cy="51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2800" b="1" kern="2100" dirty="0" smtClean="0">
                <a:solidFill>
                  <a:srgbClr val="008BB0"/>
                </a:solidFill>
                <a:latin typeface="Arial Narrow" panose="020B0606020202030204" pitchFamily="34" charset="0"/>
              </a:rPr>
              <a:t>David Tang </a:t>
            </a:r>
            <a:r>
              <a:rPr lang="en-US" altLang="en-US" sz="2800" b="1" kern="2100" dirty="0" err="1" smtClean="0">
                <a:solidFill>
                  <a:srgbClr val="008BB0"/>
                </a:solidFill>
                <a:latin typeface="Arial Narrow" panose="020B0606020202030204" pitchFamily="34" charset="0"/>
              </a:rPr>
              <a:t>Wai</a:t>
            </a:r>
            <a:endParaRPr lang="en-US" altLang="en-US" sz="2800" b="1" kern="2100" dirty="0" smtClean="0">
              <a:solidFill>
                <a:srgbClr val="008BB0"/>
              </a:solidFill>
              <a:latin typeface="Arial Narrow" panose="020B0606020202030204" pitchFamily="34" charset="0"/>
            </a:endParaRPr>
          </a:p>
          <a:p>
            <a:pPr algn="ctr" eaLnBrk="1" hangingPunct="1">
              <a:defRPr/>
            </a:pPr>
            <a:r>
              <a:rPr lang="en-US" altLang="en-US" sz="2000" kern="2100" spc="100" dirty="0" smtClean="0">
                <a:solidFill>
                  <a:srgbClr val="1C3058"/>
                </a:solidFill>
                <a:latin typeface="Arial Narrow" panose="020B0606020202030204" pitchFamily="34" charset="0"/>
              </a:rPr>
              <a:t>Program Director, </a:t>
            </a:r>
          </a:p>
          <a:p>
            <a:pPr algn="ctr" eaLnBrk="1" hangingPunct="1">
              <a:defRPr/>
            </a:pPr>
            <a:r>
              <a:rPr lang="en-US" altLang="en-US" sz="2000" kern="2100" spc="100" dirty="0" smtClean="0">
                <a:solidFill>
                  <a:srgbClr val="1C3058"/>
                </a:solidFill>
                <a:latin typeface="Arial Narrow" panose="020B0606020202030204" pitchFamily="34" charset="0"/>
              </a:rPr>
              <a:t>Neurology</a:t>
            </a:r>
          </a:p>
          <a:p>
            <a:pPr algn="ctr" eaLnBrk="1" hangingPunct="1">
              <a:defRPr/>
            </a:pPr>
            <a:r>
              <a:rPr lang="en-US" altLang="en-US" sz="2800" b="1" dirty="0">
                <a:solidFill>
                  <a:srgbClr val="008BB0"/>
                </a:solidFill>
                <a:latin typeface="Arial Narrow" panose="020B0606020202030204" pitchFamily="34" charset="0"/>
              </a:rPr>
              <a:t>Margaret Thompson</a:t>
            </a:r>
          </a:p>
          <a:p>
            <a:pPr algn="ctr" eaLnBrk="1" hangingPunct="1">
              <a:defRPr/>
            </a:pPr>
            <a:r>
              <a:rPr lang="en-US" altLang="en-US" sz="2000" kern="2100" spc="100" dirty="0">
                <a:solidFill>
                  <a:srgbClr val="1C3058"/>
                </a:solidFill>
                <a:latin typeface="Arial Narrow" panose="020B0606020202030204" pitchFamily="34" charset="0"/>
              </a:rPr>
              <a:t>Program Director, </a:t>
            </a:r>
          </a:p>
          <a:p>
            <a:pPr algn="ctr" eaLnBrk="1" hangingPunct="1">
              <a:defRPr/>
            </a:pPr>
            <a:r>
              <a:rPr lang="en-US" altLang="en-US" sz="2000" dirty="0">
                <a:solidFill>
                  <a:srgbClr val="1C3058"/>
                </a:solidFill>
                <a:latin typeface="Arial Narrow" panose="020B0606020202030204" pitchFamily="34" charset="0"/>
              </a:rPr>
              <a:t>Clinical Pharmacology and </a:t>
            </a:r>
            <a:r>
              <a:rPr lang="en-US" altLang="en-US" sz="2000" dirty="0" smtClean="0">
                <a:solidFill>
                  <a:srgbClr val="1C3058"/>
                </a:solidFill>
                <a:latin typeface="Arial Narrow" panose="020B0606020202030204" pitchFamily="34" charset="0"/>
              </a:rPr>
              <a:t>Toxicology</a:t>
            </a:r>
          </a:p>
          <a:p>
            <a:pPr algn="ctr" eaLnBrk="1" hangingPunct="1">
              <a:defRPr/>
            </a:pPr>
            <a:r>
              <a:rPr lang="en-US" altLang="en-US" sz="2800" b="1" kern="2100" dirty="0">
                <a:solidFill>
                  <a:srgbClr val="008BB0"/>
                </a:solidFill>
                <a:latin typeface="Arial Narrow" panose="020B0606020202030204" pitchFamily="34" charset="0"/>
              </a:rPr>
              <a:t>Maria Cino</a:t>
            </a:r>
          </a:p>
          <a:p>
            <a:pPr algn="ctr" eaLnBrk="1" hangingPunct="1">
              <a:defRPr/>
            </a:pPr>
            <a:r>
              <a:rPr lang="en-US" altLang="en-US" sz="2000" kern="2100" spc="100" dirty="0">
                <a:solidFill>
                  <a:srgbClr val="1C3058"/>
                </a:solidFill>
                <a:latin typeface="Arial Narrow" panose="020B0606020202030204" pitchFamily="34" charset="0"/>
              </a:rPr>
              <a:t>Program Director, </a:t>
            </a:r>
          </a:p>
          <a:p>
            <a:pPr algn="ctr" eaLnBrk="1" hangingPunct="1">
              <a:defRPr/>
            </a:pPr>
            <a:r>
              <a:rPr lang="en-US" altLang="en-US" sz="2000" kern="2100" spc="100" dirty="0" smtClean="0">
                <a:solidFill>
                  <a:srgbClr val="1C3058"/>
                </a:solidFill>
                <a:latin typeface="Arial Narrow" panose="020B0606020202030204" pitchFamily="34" charset="0"/>
              </a:rPr>
              <a:t>Gastroenterology</a:t>
            </a:r>
          </a:p>
          <a:p>
            <a:pPr algn="ctr" eaLnBrk="1" hangingPunct="1">
              <a:defRPr/>
            </a:pPr>
            <a:r>
              <a:rPr lang="en-US" altLang="en-US" sz="2800" b="1" kern="2100" spc="100" dirty="0" smtClean="0">
                <a:solidFill>
                  <a:srgbClr val="008BB0"/>
                </a:solidFill>
                <a:latin typeface="Arial Narrow" panose="020B0606020202030204" pitchFamily="34" charset="0"/>
              </a:rPr>
              <a:t>Joanne Bargman</a:t>
            </a:r>
          </a:p>
          <a:p>
            <a:pPr algn="ctr" eaLnBrk="1" hangingPunct="1">
              <a:defRPr/>
            </a:pPr>
            <a:r>
              <a:rPr lang="en-US" altLang="en-US" sz="2000" kern="2100" spc="100" dirty="0" smtClean="0">
                <a:solidFill>
                  <a:srgbClr val="1C3058"/>
                </a:solidFill>
                <a:latin typeface="Arial Narrow" panose="020B0606020202030204" pitchFamily="34" charset="0"/>
              </a:rPr>
              <a:t>Fellowship Director, </a:t>
            </a:r>
          </a:p>
          <a:p>
            <a:pPr algn="ctr" eaLnBrk="1" hangingPunct="1">
              <a:defRPr/>
            </a:pPr>
            <a:r>
              <a:rPr lang="en-US" altLang="en-US" sz="2000" kern="2100" spc="100" dirty="0" smtClean="0">
                <a:solidFill>
                  <a:srgbClr val="1C3058"/>
                </a:solidFill>
                <a:latin typeface="Arial Narrow" panose="020B0606020202030204" pitchFamily="34" charset="0"/>
              </a:rPr>
              <a:t>Nephrology</a:t>
            </a:r>
            <a:endParaRPr lang="en-US" altLang="en-US" sz="2000" kern="2100" dirty="0">
              <a:solidFill>
                <a:srgbClr val="008BB0"/>
              </a:solidFill>
              <a:latin typeface="Arial Narrow" panose="020B0606020202030204" pitchFamily="34" charset="0"/>
            </a:endParaRPr>
          </a:p>
          <a:p>
            <a:pPr algn="ctr" eaLnBrk="1" hangingPunct="1">
              <a:defRPr/>
            </a:pPr>
            <a:endParaRPr lang="en-US" altLang="en-US" kern="2100" spc="100" dirty="0">
              <a:solidFill>
                <a:srgbClr val="1C3058"/>
              </a:solidFill>
              <a:latin typeface="Arial Narrow" panose="020B0606020202030204" pitchFamily="34" charset="0"/>
            </a:endParaRPr>
          </a:p>
          <a:p>
            <a:pPr algn="ctr" eaLnBrk="1" hangingPunct="1">
              <a:defRPr/>
            </a:pPr>
            <a:endParaRPr lang="en-US" altLang="en-US" kern="2100" dirty="0" smtClean="0">
              <a:solidFill>
                <a:srgbClr val="008BB0"/>
              </a:solidFill>
              <a:latin typeface="Arial Narrow" panose="020B0606020202030204" pitchFamily="34" charset="0"/>
            </a:endParaRPr>
          </a:p>
        </p:txBody>
      </p:sp>
      <p:sp>
        <p:nvSpPr>
          <p:cNvPr id="14" name="Text Box 3"/>
          <p:cNvSpPr txBox="1">
            <a:spLocks noChangeArrowheads="1"/>
          </p:cNvSpPr>
          <p:nvPr/>
        </p:nvSpPr>
        <p:spPr bwMode="auto">
          <a:xfrm>
            <a:off x="228600" y="381000"/>
            <a:ext cx="44958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3200" b="1" kern="2100" dirty="0" smtClean="0">
                <a:solidFill>
                  <a:srgbClr val="008BB0"/>
                </a:solidFill>
                <a:latin typeface="Arial Narrow" panose="020B0606020202030204" pitchFamily="34" charset="0"/>
              </a:rPr>
              <a:t>Paul Dorian</a:t>
            </a:r>
          </a:p>
          <a:p>
            <a:pPr algn="ctr" eaLnBrk="1" hangingPunct="1">
              <a:defRPr/>
            </a:pPr>
            <a:r>
              <a:rPr lang="en-US" altLang="en-US" kern="2100" spc="100" dirty="0" smtClean="0">
                <a:solidFill>
                  <a:srgbClr val="1C3058"/>
                </a:solidFill>
                <a:latin typeface="Arial Narrow" panose="020B0606020202030204" pitchFamily="34" charset="0"/>
              </a:rPr>
              <a:t>Department </a:t>
            </a:r>
            <a:r>
              <a:rPr lang="en-US" altLang="en-US" kern="2100" spc="100" dirty="0">
                <a:solidFill>
                  <a:srgbClr val="1C3058"/>
                </a:solidFill>
                <a:latin typeface="Arial Narrow" panose="020B0606020202030204" pitchFamily="34" charset="0"/>
              </a:rPr>
              <a:t>Division Director, </a:t>
            </a:r>
          </a:p>
          <a:p>
            <a:pPr algn="ctr" eaLnBrk="1" hangingPunct="1">
              <a:defRPr/>
            </a:pPr>
            <a:r>
              <a:rPr lang="en-US" altLang="en-US" kern="2100" spc="100" dirty="0" smtClean="0">
                <a:solidFill>
                  <a:srgbClr val="1C3058"/>
                </a:solidFill>
                <a:latin typeface="Arial Narrow" panose="020B0606020202030204" pitchFamily="34" charset="0"/>
              </a:rPr>
              <a:t>Cardiology</a:t>
            </a:r>
          </a:p>
          <a:p>
            <a:pPr algn="ctr" eaLnBrk="1" hangingPunct="1">
              <a:defRPr/>
            </a:pPr>
            <a:r>
              <a:rPr lang="en-US" altLang="en-US" sz="3200" b="1" kern="2100" dirty="0">
                <a:solidFill>
                  <a:srgbClr val="008BB0"/>
                </a:solidFill>
                <a:latin typeface="Arial Narrow" panose="020B0606020202030204" pitchFamily="34" charset="0"/>
              </a:rPr>
              <a:t>Gordon Sussman</a:t>
            </a:r>
          </a:p>
          <a:p>
            <a:pPr algn="ctr" eaLnBrk="1" hangingPunct="1">
              <a:defRPr/>
            </a:pPr>
            <a:r>
              <a:rPr lang="en-US" altLang="en-US" kern="2100" spc="100" dirty="0">
                <a:solidFill>
                  <a:srgbClr val="1C3058"/>
                </a:solidFill>
                <a:latin typeface="Arial Narrow" panose="020B0606020202030204" pitchFamily="34" charset="0"/>
              </a:rPr>
              <a:t>Department Division Director,</a:t>
            </a:r>
          </a:p>
          <a:p>
            <a:pPr algn="ctr" eaLnBrk="1" hangingPunct="1">
              <a:defRPr/>
            </a:pPr>
            <a:r>
              <a:rPr lang="en-US" altLang="en-US" kern="2100" spc="100" dirty="0">
                <a:solidFill>
                  <a:srgbClr val="1C3058"/>
                </a:solidFill>
                <a:latin typeface="Arial Narrow" panose="020B0606020202030204" pitchFamily="34" charset="0"/>
              </a:rPr>
              <a:t>Clinical Immunology and Allergy</a:t>
            </a:r>
          </a:p>
          <a:p>
            <a:pPr algn="ctr" eaLnBrk="1" hangingPunct="1">
              <a:defRPr/>
            </a:pPr>
            <a:r>
              <a:rPr lang="en-US" altLang="en-US" sz="3200" b="1" kern="2100" dirty="0" smtClean="0">
                <a:solidFill>
                  <a:srgbClr val="008BB0"/>
                </a:solidFill>
                <a:latin typeface="Arial Narrow" panose="020B0606020202030204" pitchFamily="34" charset="0"/>
              </a:rPr>
              <a:t>Johanne </a:t>
            </a:r>
            <a:r>
              <a:rPr lang="en-US" altLang="en-US" sz="3200" b="1" kern="2100" dirty="0">
                <a:solidFill>
                  <a:srgbClr val="008BB0"/>
                </a:solidFill>
                <a:latin typeface="Arial Narrow" panose="020B0606020202030204" pitchFamily="34" charset="0"/>
              </a:rPr>
              <a:t>Allard</a:t>
            </a:r>
          </a:p>
          <a:p>
            <a:pPr algn="ctr" eaLnBrk="1" hangingPunct="1">
              <a:defRPr/>
            </a:pPr>
            <a:r>
              <a:rPr lang="en-US" altLang="en-US" kern="2100" spc="100" dirty="0">
                <a:solidFill>
                  <a:srgbClr val="1C3058"/>
                </a:solidFill>
                <a:latin typeface="Arial Narrow" panose="020B0606020202030204" pitchFamily="34" charset="0"/>
              </a:rPr>
              <a:t>Department Division Director,</a:t>
            </a:r>
          </a:p>
          <a:p>
            <a:pPr algn="ctr" eaLnBrk="1" hangingPunct="1">
              <a:defRPr/>
            </a:pPr>
            <a:r>
              <a:rPr lang="en-US" altLang="en-US" kern="2100" spc="100" dirty="0" smtClean="0">
                <a:solidFill>
                  <a:srgbClr val="1C3058"/>
                </a:solidFill>
                <a:latin typeface="Arial Narrow" panose="020B0606020202030204" pitchFamily="34" charset="0"/>
              </a:rPr>
              <a:t>Gastroenterology</a:t>
            </a:r>
          </a:p>
          <a:p>
            <a:pPr algn="ctr" eaLnBrk="1" hangingPunct="1">
              <a:defRPr/>
            </a:pPr>
            <a:r>
              <a:rPr lang="en-US" altLang="en-US" sz="3200" b="1" kern="2100" dirty="0" smtClean="0">
                <a:solidFill>
                  <a:srgbClr val="008BB0"/>
                </a:solidFill>
                <a:latin typeface="Arial Narrow" panose="020B0606020202030204" pitchFamily="34" charset="0"/>
              </a:rPr>
              <a:t>Linn </a:t>
            </a:r>
            <a:r>
              <a:rPr lang="en-US" altLang="en-US" sz="3200" b="1" kern="2100" dirty="0">
                <a:solidFill>
                  <a:srgbClr val="008BB0"/>
                </a:solidFill>
                <a:latin typeface="Arial Narrow" panose="020B0606020202030204" pitchFamily="34" charset="0"/>
              </a:rPr>
              <a:t>Holness</a:t>
            </a:r>
          </a:p>
          <a:p>
            <a:pPr algn="ctr" eaLnBrk="1" hangingPunct="1">
              <a:defRPr/>
            </a:pPr>
            <a:r>
              <a:rPr lang="en-US" altLang="en-US" kern="2100" spc="100" dirty="0">
                <a:solidFill>
                  <a:srgbClr val="1C3058"/>
                </a:solidFill>
                <a:latin typeface="Arial Narrow" panose="020B0606020202030204" pitchFamily="34" charset="0"/>
              </a:rPr>
              <a:t>Department Division Director,</a:t>
            </a:r>
          </a:p>
          <a:p>
            <a:pPr algn="ctr" eaLnBrk="1" hangingPunct="1">
              <a:defRPr/>
            </a:pPr>
            <a:r>
              <a:rPr lang="en-US" altLang="en-US" kern="2100" spc="100" dirty="0">
                <a:solidFill>
                  <a:srgbClr val="1C3058"/>
                </a:solidFill>
                <a:latin typeface="Arial Narrow" panose="020B0606020202030204" pitchFamily="34" charset="0"/>
              </a:rPr>
              <a:t>Occupational Medicine</a:t>
            </a:r>
          </a:p>
          <a:p>
            <a:pPr algn="ctr" eaLnBrk="1" hangingPunct="1">
              <a:defRPr/>
            </a:pPr>
            <a:endParaRPr lang="en-US" altLang="en-US" kern="2100" spc="100" dirty="0" smtClean="0">
              <a:solidFill>
                <a:srgbClr val="1C3058"/>
              </a:solidFill>
              <a:latin typeface="Arial Narrow" panose="020B0606020202030204" pitchFamily="34" charset="0"/>
            </a:endParaRPr>
          </a:p>
          <a:p>
            <a:pPr algn="ctr" eaLnBrk="1" hangingPunct="1">
              <a:defRPr/>
            </a:pPr>
            <a:endParaRPr lang="en-US" altLang="en-US" kern="2100" spc="100" dirty="0">
              <a:solidFill>
                <a:srgbClr val="1C3058"/>
              </a:solidFill>
              <a:latin typeface="Arial Narrow" panose="020B0606020202030204" pitchFamily="34" charset="0"/>
            </a:endParaRPr>
          </a:p>
          <a:p>
            <a:pPr algn="ctr" eaLnBrk="1" hangingPunct="1">
              <a:defRPr/>
            </a:pPr>
            <a:endParaRPr lang="en-US" altLang="en-US" kern="2100" spc="100" dirty="0">
              <a:solidFill>
                <a:srgbClr val="1C3058"/>
              </a:solidFill>
              <a:latin typeface="Arial Narrow" panose="020B0606020202030204" pitchFamily="34" charset="0"/>
            </a:endParaRPr>
          </a:p>
        </p:txBody>
      </p:sp>
    </p:spTree>
    <p:extLst>
      <p:ext uri="{BB962C8B-B14F-4D97-AF65-F5344CB8AC3E}">
        <p14:creationId xmlns:p14="http://schemas.microsoft.com/office/powerpoint/2010/main" val="138467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96091" y="283374"/>
            <a:ext cx="8307387" cy="942234"/>
          </a:xfrm>
        </p:spPr>
        <p:txBody>
          <a:bodyPr/>
          <a:lstStyle/>
          <a:p>
            <a:r>
              <a:rPr lang="en-US" dirty="0" smtClean="0">
                <a:latin typeface="+mn-lt"/>
                <a:cs typeface="David" panose="020E0502060401010101" pitchFamily="34" charset="-79"/>
              </a:rPr>
              <a:t>2017 Faculty Survey</a:t>
            </a:r>
            <a:endParaRPr lang="en-US" dirty="0">
              <a:latin typeface="+mn-lt"/>
              <a:cs typeface="David" panose="020E0502060401010101" pitchFamily="34" charset="-79"/>
            </a:endParaRPr>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3765" r="6988" b="20334"/>
          <a:stretch/>
        </p:blipFill>
        <p:spPr bwMode="auto">
          <a:xfrm>
            <a:off x="609600" y="4039426"/>
            <a:ext cx="1713578" cy="1845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6998" t="31571" r="18456" b="41660"/>
          <a:stretch/>
        </p:blipFill>
        <p:spPr bwMode="auto">
          <a:xfrm>
            <a:off x="2392256" y="4036500"/>
            <a:ext cx="1771544" cy="183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63800" y="5086977"/>
            <a:ext cx="3696845" cy="769441"/>
          </a:xfrm>
          <a:prstGeom prst="rect">
            <a:avLst/>
          </a:prstGeom>
          <a:noFill/>
        </p:spPr>
        <p:txBody>
          <a:bodyPr wrap="none" rtlCol="0">
            <a:spAutoFit/>
          </a:bodyPr>
          <a:lstStyle/>
          <a:p>
            <a:r>
              <a:rPr lang="en-US" b="1" dirty="0" smtClean="0">
                <a:solidFill>
                  <a:srgbClr val="008BB0"/>
                </a:solidFill>
                <a:latin typeface="Arial Narrow" panose="020B0606020202030204" pitchFamily="34" charset="0"/>
              </a:rPr>
              <a:t>Reena </a:t>
            </a:r>
            <a:r>
              <a:rPr lang="en-US" b="1" dirty="0" err="1" smtClean="0">
                <a:solidFill>
                  <a:srgbClr val="008BB0"/>
                </a:solidFill>
                <a:latin typeface="Arial Narrow" panose="020B0606020202030204" pitchFamily="34" charset="0"/>
              </a:rPr>
              <a:t>Pattani</a:t>
            </a:r>
            <a:r>
              <a:rPr lang="en-US" b="1" dirty="0" smtClean="0">
                <a:solidFill>
                  <a:srgbClr val="008BB0"/>
                </a:solidFill>
                <a:latin typeface="Arial Narrow" panose="020B0606020202030204" pitchFamily="34" charset="0"/>
              </a:rPr>
              <a:t> &amp; Karen Burns</a:t>
            </a:r>
          </a:p>
          <a:p>
            <a:r>
              <a:rPr lang="en-US" sz="2000" dirty="0" smtClean="0">
                <a:latin typeface="Arial Narrow" panose="020B0606020202030204" pitchFamily="34" charset="0"/>
              </a:rPr>
              <a:t>Co-Leads 2017 Faculty Survey</a:t>
            </a:r>
            <a:endParaRPr lang="en-US" sz="2000" dirty="0">
              <a:latin typeface="Arial Narrow" panose="020B0606020202030204" pitchFamily="34" charset="0"/>
            </a:endParaRPr>
          </a:p>
        </p:txBody>
      </p:sp>
      <p:sp>
        <p:nvSpPr>
          <p:cNvPr id="5" name="TextBox 4"/>
          <p:cNvSpPr txBox="1"/>
          <p:nvPr/>
        </p:nvSpPr>
        <p:spPr>
          <a:xfrm>
            <a:off x="296091" y="1236080"/>
            <a:ext cx="7990996" cy="3662541"/>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rgbClr val="001948"/>
                </a:solidFill>
              </a:rPr>
              <a:t>Faculty survey every two years takes </a:t>
            </a:r>
            <a:r>
              <a:rPr lang="en-US" sz="2000" dirty="0">
                <a:solidFill>
                  <a:srgbClr val="001948"/>
                </a:solidFill>
              </a:rPr>
              <a:t>‘pulse’ of </a:t>
            </a:r>
            <a:r>
              <a:rPr lang="en-US" sz="2000" dirty="0" smtClean="0">
                <a:solidFill>
                  <a:srgbClr val="001948"/>
                </a:solidFill>
              </a:rPr>
              <a:t>DoM</a:t>
            </a:r>
          </a:p>
          <a:p>
            <a:pPr marL="342900" indent="-342900">
              <a:buFont typeface="Arial" panose="020B0604020202020204" pitchFamily="34" charset="0"/>
              <a:buChar char="•"/>
            </a:pPr>
            <a:endParaRPr lang="en-US" sz="2000" dirty="0" smtClean="0">
              <a:solidFill>
                <a:srgbClr val="001948"/>
              </a:solidFill>
            </a:endParaRPr>
          </a:p>
          <a:p>
            <a:pPr marL="342900" indent="-342900">
              <a:buFont typeface="Arial" panose="020B0604020202020204" pitchFamily="34" charset="0"/>
              <a:buChar char="•"/>
            </a:pPr>
            <a:r>
              <a:rPr lang="en-US" sz="2000" dirty="0" smtClean="0">
                <a:solidFill>
                  <a:srgbClr val="001948"/>
                </a:solidFill>
              </a:rPr>
              <a:t>Assessed career satisfaction, work-life integration, mentorship, teaching, research, equity &amp; diversity, professionalism &amp; socio-demographics </a:t>
            </a:r>
          </a:p>
          <a:p>
            <a:pPr marL="342900" indent="-342900">
              <a:buFont typeface="Arial" panose="020B0604020202020204" pitchFamily="34" charset="0"/>
              <a:buChar char="•"/>
            </a:pPr>
            <a:endParaRPr lang="en-US" sz="2000" dirty="0" smtClean="0">
              <a:solidFill>
                <a:srgbClr val="001948"/>
              </a:solidFill>
            </a:endParaRPr>
          </a:p>
          <a:p>
            <a:pPr marL="342900" indent="-342900">
              <a:buFont typeface="Arial" panose="020B0604020202020204" pitchFamily="34" charset="0"/>
              <a:buChar char="•"/>
            </a:pPr>
            <a:r>
              <a:rPr lang="en-US" sz="2000" dirty="0" smtClean="0">
                <a:solidFill>
                  <a:srgbClr val="001948"/>
                </a:solidFill>
              </a:rPr>
              <a:t>Results </a:t>
            </a:r>
            <a:r>
              <a:rPr lang="en-US" sz="2000" dirty="0">
                <a:solidFill>
                  <a:srgbClr val="001948"/>
                </a:solidFill>
              </a:rPr>
              <a:t>have been summarized in Chair’s Columns… available online </a:t>
            </a:r>
            <a:r>
              <a:rPr lang="en-US" sz="1400" dirty="0">
                <a:solidFill>
                  <a:srgbClr val="001948"/>
                </a:solidFill>
                <a:hlinkClick r:id="rId5"/>
              </a:rPr>
              <a:t>http://www.deptmedicine.utoronto.ca/newsletter</a:t>
            </a:r>
            <a:r>
              <a:rPr lang="en-US" sz="1400" dirty="0">
                <a:solidFill>
                  <a:srgbClr val="001948"/>
                </a:solidFill>
              </a:rPr>
              <a:t> </a:t>
            </a:r>
            <a:endParaRPr lang="en-US" dirty="0">
              <a:solidFill>
                <a:srgbClr val="001948"/>
              </a:solidFill>
            </a:endParaRPr>
          </a:p>
          <a:p>
            <a:pPr marL="342900" indent="-342900">
              <a:buFont typeface="Arial" panose="020B0604020202020204" pitchFamily="34" charset="0"/>
              <a:buChar char="•"/>
            </a:pPr>
            <a:endParaRPr lang="en-US" dirty="0" smtClean="0"/>
          </a:p>
          <a:p>
            <a:endParaRPr lang="en-US" dirty="0"/>
          </a:p>
          <a:p>
            <a:endParaRPr lang="en-US" dirty="0"/>
          </a:p>
        </p:txBody>
      </p:sp>
    </p:spTree>
    <p:extLst>
      <p:ext uri="{BB962C8B-B14F-4D97-AF65-F5344CB8AC3E}">
        <p14:creationId xmlns:p14="http://schemas.microsoft.com/office/powerpoint/2010/main" val="697118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2017 Faculty Survey</a:t>
            </a:r>
            <a:endParaRPr lang="en-US" dirty="0"/>
          </a:p>
        </p:txBody>
      </p:sp>
      <p:sp>
        <p:nvSpPr>
          <p:cNvPr id="3" name="Content Placeholder 2"/>
          <p:cNvSpPr>
            <a:spLocks noGrp="1"/>
          </p:cNvSpPr>
          <p:nvPr>
            <p:ph idx="1"/>
          </p:nvPr>
        </p:nvSpPr>
        <p:spPr/>
        <p:txBody>
          <a:bodyPr/>
          <a:lstStyle/>
          <a:p>
            <a:r>
              <a:rPr lang="en-US" sz="2400" dirty="0"/>
              <a:t>414 respondents (52</a:t>
            </a:r>
            <a:r>
              <a:rPr lang="en-US" sz="2400" dirty="0" smtClean="0"/>
              <a:t>% response rate)</a:t>
            </a:r>
          </a:p>
          <a:p>
            <a:pPr lvl="1"/>
            <a:r>
              <a:rPr lang="en-US" sz="2000" dirty="0" smtClean="0"/>
              <a:t>166 </a:t>
            </a:r>
            <a:r>
              <a:rPr lang="en-US" sz="2000" dirty="0"/>
              <a:t>women + 248 </a:t>
            </a:r>
            <a:r>
              <a:rPr lang="en-US" sz="2000" dirty="0" smtClean="0"/>
              <a:t>men</a:t>
            </a:r>
          </a:p>
          <a:p>
            <a:pPr lvl="1"/>
            <a:r>
              <a:rPr lang="en-US" sz="2000" dirty="0" smtClean="0"/>
              <a:t>Respondents highly reflective of faculty by age</a:t>
            </a:r>
            <a:r>
              <a:rPr lang="en-US" sz="2000" dirty="0"/>
              <a:t>, sex, hospital, division, rank</a:t>
            </a:r>
          </a:p>
          <a:p>
            <a:endParaRPr lang="en-US" sz="24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4419600" y="3167947"/>
            <a:ext cx="3733800" cy="2545466"/>
          </a:xfrm>
          <a:prstGeom prst="rect">
            <a:avLst/>
          </a:prstGeom>
        </p:spPr>
      </p:pic>
      <p:graphicFrame>
        <p:nvGraphicFramePr>
          <p:cNvPr id="8" name="Chart 7"/>
          <p:cNvGraphicFramePr/>
          <p:nvPr>
            <p:extLst>
              <p:ext uri="{D42A27DB-BD31-4B8C-83A1-F6EECF244321}">
                <p14:modId xmlns:p14="http://schemas.microsoft.com/office/powerpoint/2010/main" val="1714958163"/>
              </p:ext>
            </p:extLst>
          </p:nvPr>
        </p:nvGraphicFramePr>
        <p:xfrm>
          <a:off x="152400" y="3069080"/>
          <a:ext cx="4194646"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817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Satisfaction</a:t>
            </a:r>
            <a:endParaRPr lang="en-US" dirty="0"/>
          </a:p>
        </p:txBody>
      </p:sp>
      <p:sp>
        <p:nvSpPr>
          <p:cNvPr id="6" name="Content Placeholder 5"/>
          <p:cNvSpPr>
            <a:spLocks noGrp="1"/>
          </p:cNvSpPr>
          <p:nvPr>
            <p:ph idx="1"/>
          </p:nvPr>
        </p:nvSpPr>
        <p:spPr/>
        <p:txBody>
          <a:bodyPr/>
          <a:lstStyle/>
          <a:p>
            <a:r>
              <a:rPr lang="en-US" sz="2400" dirty="0" smtClean="0"/>
              <a:t>&gt;84% reported career satisfaction</a:t>
            </a:r>
            <a:endParaRPr lang="en-US" sz="2000" dirty="0" smtClean="0"/>
          </a:p>
          <a:p>
            <a:endParaRPr lang="en-US" sz="2400" dirty="0" smtClean="0"/>
          </a:p>
          <a:p>
            <a:r>
              <a:rPr lang="en-US" sz="2400" dirty="0" smtClean="0"/>
              <a:t>CQIs </a:t>
            </a:r>
            <a:r>
              <a:rPr lang="en-US" sz="2400" dirty="0"/>
              <a:t>&amp; </a:t>
            </a:r>
            <a:r>
              <a:rPr lang="en-US" sz="2400" dirty="0" smtClean="0"/>
              <a:t>CIs &gt; likely than others to report </a:t>
            </a:r>
            <a:r>
              <a:rPr lang="en-US" sz="2400" i="1" dirty="0" smtClean="0"/>
              <a:t>dis</a:t>
            </a:r>
            <a:r>
              <a:rPr lang="en-US" sz="2400" dirty="0" smtClean="0"/>
              <a:t>satisfaction with institutional support &amp; time available for scholarly work </a:t>
            </a:r>
          </a:p>
          <a:p>
            <a:pPr lvl="1"/>
            <a:endParaRPr lang="en-US" sz="1800" dirty="0"/>
          </a:p>
          <a:p>
            <a:pPr lvl="1"/>
            <a:endParaRPr lang="en-US" sz="20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3" name="Picture 2"/>
          <p:cNvPicPr>
            <a:picLocks noChangeAspect="1"/>
          </p:cNvPicPr>
          <p:nvPr/>
        </p:nvPicPr>
        <p:blipFill>
          <a:blip r:embed="rId2"/>
          <a:stretch>
            <a:fillRect/>
          </a:stretch>
        </p:blipFill>
        <p:spPr>
          <a:xfrm>
            <a:off x="227013" y="3768782"/>
            <a:ext cx="8610600" cy="1944631"/>
          </a:xfrm>
          <a:prstGeom prst="rect">
            <a:avLst/>
          </a:prstGeom>
        </p:spPr>
      </p:pic>
    </p:spTree>
    <p:extLst>
      <p:ext uri="{BB962C8B-B14F-4D97-AF65-F5344CB8AC3E}">
        <p14:creationId xmlns:p14="http://schemas.microsoft.com/office/powerpoint/2010/main" val="77810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Clinician Investigators</a:t>
            </a:r>
            <a:endParaRPr lang="en-US" dirty="0"/>
          </a:p>
        </p:txBody>
      </p:sp>
      <p:sp>
        <p:nvSpPr>
          <p:cNvPr id="3" name="Content Placeholder 2"/>
          <p:cNvSpPr>
            <a:spLocks noGrp="1"/>
          </p:cNvSpPr>
          <p:nvPr>
            <p:ph idx="1"/>
          </p:nvPr>
        </p:nvSpPr>
        <p:spPr/>
        <p:txBody>
          <a:bodyPr/>
          <a:lstStyle/>
          <a:p>
            <a:r>
              <a:rPr lang="en-US" sz="2400" dirty="0" smtClean="0"/>
              <a:t>General sense of being ‘orphaned’</a:t>
            </a:r>
          </a:p>
          <a:p>
            <a:r>
              <a:rPr lang="en-US" sz="2400" dirty="0" smtClean="0"/>
              <a:t>Compared with CS faculty, perceived …</a:t>
            </a:r>
          </a:p>
          <a:p>
            <a:pPr lvl="1"/>
            <a:r>
              <a:rPr lang="en-US" sz="2000" dirty="0" smtClean="0"/>
              <a:t>Less valued</a:t>
            </a:r>
          </a:p>
          <a:p>
            <a:pPr lvl="1"/>
            <a:r>
              <a:rPr lang="en-US" sz="2000" dirty="0" smtClean="0"/>
              <a:t>Less access to research support / resources (RI, merit, start up, etc.)</a:t>
            </a:r>
          </a:p>
          <a:p>
            <a:pPr lvl="1"/>
            <a:r>
              <a:rPr lang="en-US" sz="2000" dirty="0" smtClean="0"/>
              <a:t>Greater pressure re clinical work </a:t>
            </a: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5441035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3625" cy="839787"/>
          </a:xfrm>
        </p:spPr>
        <p:txBody>
          <a:bodyPr/>
          <a:lstStyle/>
          <a:p>
            <a:r>
              <a:rPr lang="en-CA" dirty="0" smtClean="0"/>
              <a:t>Learning Objectives</a:t>
            </a:r>
            <a:endParaRPr lang="en-US" dirty="0"/>
          </a:p>
        </p:txBody>
      </p:sp>
      <p:sp>
        <p:nvSpPr>
          <p:cNvPr id="3" name="Content Placeholder 2"/>
          <p:cNvSpPr>
            <a:spLocks noGrp="1"/>
          </p:cNvSpPr>
          <p:nvPr>
            <p:ph idx="1"/>
          </p:nvPr>
        </p:nvSpPr>
        <p:spPr>
          <a:xfrm>
            <a:off x="228600" y="1219200"/>
            <a:ext cx="8683625" cy="4113213"/>
          </a:xfrm>
        </p:spPr>
        <p:txBody>
          <a:bodyPr/>
          <a:lstStyle/>
          <a:p>
            <a:r>
              <a:rPr lang="en-CA" sz="2400" dirty="0" smtClean="0"/>
              <a:t>Revisit the DoM strategic priorities</a:t>
            </a:r>
          </a:p>
          <a:p>
            <a:r>
              <a:rPr lang="en-CA" sz="2400" dirty="0" smtClean="0"/>
              <a:t>Discuss progress, barriers &amp; enablers to achieving these goals</a:t>
            </a:r>
          </a:p>
          <a:p>
            <a:r>
              <a:rPr lang="en-CA" sz="2400" dirty="0" smtClean="0"/>
              <a:t>Celebrate achievements </a:t>
            </a:r>
          </a:p>
          <a:p>
            <a:r>
              <a:rPr lang="en-CA" sz="2400" dirty="0" smtClean="0"/>
              <a:t>Review goals for the upcoming year</a:t>
            </a:r>
          </a:p>
          <a:p>
            <a:endParaRPr lang="en-US" sz="2400" dirty="0">
              <a:solidFill>
                <a:srgbClr val="C00000"/>
              </a:solidFill>
            </a:endParaRP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
        <p:nvSpPr>
          <p:cNvPr id="5" name="Rectangle 4"/>
          <p:cNvSpPr/>
          <p:nvPr/>
        </p:nvSpPr>
        <p:spPr>
          <a:xfrm>
            <a:off x="304800" y="3810000"/>
            <a:ext cx="8001000" cy="1015663"/>
          </a:xfrm>
          <a:prstGeom prst="rect">
            <a:avLst/>
          </a:prstGeom>
        </p:spPr>
        <p:txBody>
          <a:bodyPr wrap="square">
            <a:spAutoFit/>
          </a:bodyPr>
          <a:lstStyle/>
          <a:p>
            <a:r>
              <a:rPr lang="en-US" sz="2000" dirty="0">
                <a:hlinkClick r:id="rId2"/>
              </a:rPr>
              <a:t>http://</a:t>
            </a:r>
            <a:r>
              <a:rPr lang="en-US" sz="2000" dirty="0" smtClean="0">
                <a:hlinkClick r:id="rId2"/>
              </a:rPr>
              <a:t>www.deptmedicine.utoronto.ca/events</a:t>
            </a:r>
            <a:r>
              <a:rPr lang="en-US" sz="2000" dirty="0" smtClean="0"/>
              <a:t> </a:t>
            </a:r>
            <a:br>
              <a:rPr lang="en-US" sz="2000" dirty="0" smtClean="0"/>
            </a:br>
            <a:r>
              <a:rPr lang="en-US" sz="2000" dirty="0" smtClean="0">
                <a:latin typeface="Arial"/>
                <a:cs typeface="Arial"/>
              </a:rPr>
              <a:t>→ click on “Events Photo Gallery”</a:t>
            </a:r>
            <a:endParaRPr lang="en-US" sz="2000" dirty="0" smtClean="0"/>
          </a:p>
          <a:p>
            <a:endParaRPr lang="en-US" sz="2000" dirty="0"/>
          </a:p>
        </p:txBody>
      </p:sp>
    </p:spTree>
    <p:extLst>
      <p:ext uri="{BB962C8B-B14F-4D97-AF65-F5344CB8AC3E}">
        <p14:creationId xmlns:p14="http://schemas.microsoft.com/office/powerpoint/2010/main" val="2790288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2250" y="282406"/>
            <a:ext cx="8683625" cy="839787"/>
          </a:xfrm>
        </p:spPr>
        <p:txBody>
          <a:bodyPr/>
          <a:lstStyle/>
          <a:p>
            <a:r>
              <a:rPr lang="en-US" dirty="0" smtClean="0"/>
              <a:t>Promotion 2015-16: CI vs CS</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graphicFrame>
        <p:nvGraphicFramePr>
          <p:cNvPr id="5" name="Chart 4"/>
          <p:cNvGraphicFramePr/>
          <p:nvPr>
            <p:extLst>
              <p:ext uri="{D42A27DB-BD31-4B8C-83A1-F6EECF244321}">
                <p14:modId xmlns:p14="http://schemas.microsoft.com/office/powerpoint/2010/main" val="751592080"/>
              </p:ext>
            </p:extLst>
          </p:nvPr>
        </p:nvGraphicFramePr>
        <p:xfrm>
          <a:off x="685800" y="1122193"/>
          <a:ext cx="7620000" cy="436420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399300" y="5440326"/>
            <a:ext cx="8329524" cy="830997"/>
          </a:xfrm>
          <a:prstGeom prst="rect">
            <a:avLst/>
          </a:prstGeom>
          <a:noFill/>
        </p:spPr>
        <p:txBody>
          <a:bodyPr wrap="none" rtlCol="0">
            <a:spAutoFit/>
          </a:bodyPr>
          <a:lstStyle/>
          <a:p>
            <a:r>
              <a:rPr lang="en-US" dirty="0" smtClean="0"/>
              <a:t>2015: removed </a:t>
            </a:r>
            <a:r>
              <a:rPr lang="en-US" dirty="0"/>
              <a:t>expectation for PI grant (not mini-scientists</a:t>
            </a:r>
            <a:r>
              <a:rPr lang="en-US" dirty="0" smtClean="0"/>
              <a:t>!)</a:t>
            </a:r>
            <a:endParaRPr lang="en-US" dirty="0"/>
          </a:p>
          <a:p>
            <a:endParaRPr lang="en-US" dirty="0"/>
          </a:p>
        </p:txBody>
      </p:sp>
    </p:spTree>
    <p:extLst>
      <p:ext uri="{BB962C8B-B14F-4D97-AF65-F5344CB8AC3E}">
        <p14:creationId xmlns:p14="http://schemas.microsoft.com/office/powerpoint/2010/main" val="31809855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Work-life integration</a:t>
            </a:r>
            <a:endParaRPr lang="en-US" dirty="0"/>
          </a:p>
        </p:txBody>
      </p:sp>
      <p:sp>
        <p:nvSpPr>
          <p:cNvPr id="5" name="Content Placeholder 4"/>
          <p:cNvSpPr>
            <a:spLocks noGrp="1"/>
          </p:cNvSpPr>
          <p:nvPr>
            <p:ph idx="1"/>
          </p:nvPr>
        </p:nvSpPr>
        <p:spPr/>
        <p:txBody>
          <a:bodyPr/>
          <a:lstStyle/>
          <a:p>
            <a:r>
              <a:rPr lang="en-US" sz="2000" dirty="0" smtClean="0"/>
              <a:t>~50% felt work doesn’t allow </a:t>
            </a:r>
            <a:r>
              <a:rPr lang="en-US" sz="2000" dirty="0"/>
              <a:t>for sufficient </a:t>
            </a:r>
            <a:r>
              <a:rPr lang="en-US" sz="2000" dirty="0" smtClean="0"/>
              <a:t>personal/family time (&gt; in CI</a:t>
            </a:r>
            <a:r>
              <a:rPr lang="en-US" sz="2000" dirty="0"/>
              <a:t>, </a:t>
            </a:r>
            <a:r>
              <a:rPr lang="en-US" sz="2000" dirty="0" smtClean="0"/>
              <a:t>CQI) </a:t>
            </a:r>
          </a:p>
          <a:p>
            <a:r>
              <a:rPr lang="en-US" sz="2000" dirty="0" smtClean="0"/>
              <a:t>Sense of </a:t>
            </a:r>
            <a:r>
              <a:rPr lang="en-US" sz="2000" dirty="0"/>
              <a:t>lack of resiliency in the system to buffer against stressful </a:t>
            </a:r>
            <a:r>
              <a:rPr lang="en-US" sz="2000" dirty="0" smtClean="0"/>
              <a:t>events </a:t>
            </a:r>
          </a:p>
          <a:p>
            <a:pPr lvl="1"/>
            <a:r>
              <a:rPr lang="en-US" sz="1800" dirty="0" smtClean="0"/>
              <a:t>&gt; cause </a:t>
            </a:r>
            <a:r>
              <a:rPr lang="en-US" sz="1800" dirty="0"/>
              <a:t>of burnout than the actual quantity of </a:t>
            </a:r>
            <a:r>
              <a:rPr lang="en-US" sz="1800" dirty="0" smtClean="0"/>
              <a:t>work </a:t>
            </a:r>
            <a:endParaRPr lang="en-US" sz="1800" dirty="0"/>
          </a:p>
          <a:p>
            <a:r>
              <a:rPr lang="en-US" sz="2000" dirty="0" smtClean="0"/>
              <a:t>Discomfort raising personal/family </a:t>
            </a:r>
            <a:r>
              <a:rPr lang="en-US" sz="2000" dirty="0"/>
              <a:t>considerations when scheduling work </a:t>
            </a:r>
            <a:r>
              <a:rPr lang="en-US" sz="2000" dirty="0" smtClean="0"/>
              <a:t>obligations (women &gt; men) </a:t>
            </a:r>
          </a:p>
          <a:p>
            <a:pPr lvl="1"/>
            <a:r>
              <a:rPr lang="en-US" sz="1800" dirty="0" smtClean="0"/>
              <a:t>Due to concerns re career advancement </a:t>
            </a:r>
          </a:p>
          <a:p>
            <a:r>
              <a:rPr lang="en-US" sz="2000" dirty="0" smtClean="0"/>
              <a:t>Contextual factors </a:t>
            </a:r>
          </a:p>
          <a:p>
            <a:pPr lvl="1"/>
            <a:r>
              <a:rPr lang="en-US" sz="1800" dirty="0" smtClean="0"/>
              <a:t>Clinical demand</a:t>
            </a:r>
          </a:p>
          <a:p>
            <a:pPr lvl="1"/>
            <a:r>
              <a:rPr lang="en-US" sz="1800" dirty="0" smtClean="0"/>
              <a:t>Culture (e.g. fairness &amp; transparency)</a:t>
            </a:r>
          </a:p>
          <a:p>
            <a:pPr lvl="1"/>
            <a:r>
              <a:rPr lang="en-US" sz="1800" dirty="0" smtClean="0"/>
              <a:t>Mentorship </a:t>
            </a:r>
            <a:endParaRPr lang="en-US" sz="18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spTree>
    <p:extLst>
      <p:ext uri="{BB962C8B-B14F-4D97-AF65-F5344CB8AC3E}">
        <p14:creationId xmlns:p14="http://schemas.microsoft.com/office/powerpoint/2010/main" val="35824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Mentorship</a:t>
            </a:r>
            <a:endParaRPr lang="en-US" dirty="0"/>
          </a:p>
        </p:txBody>
      </p:sp>
      <p:sp>
        <p:nvSpPr>
          <p:cNvPr id="3" name="Content Placeholder 2"/>
          <p:cNvSpPr>
            <a:spLocks noGrp="1"/>
          </p:cNvSpPr>
          <p:nvPr>
            <p:ph idx="1"/>
          </p:nvPr>
        </p:nvSpPr>
        <p:spPr/>
        <p:txBody>
          <a:bodyPr/>
          <a:lstStyle/>
          <a:p>
            <a:r>
              <a:rPr lang="en-US" sz="2400" dirty="0" smtClean="0"/>
              <a:t>47% had a </a:t>
            </a:r>
            <a:r>
              <a:rPr lang="en-US" sz="2400" dirty="0"/>
              <a:t>formal </a:t>
            </a:r>
            <a:r>
              <a:rPr lang="en-US" sz="2400" dirty="0" smtClean="0"/>
              <a:t>mentor &amp; 76% an informal mentor</a:t>
            </a:r>
          </a:p>
          <a:p>
            <a:pPr lvl="1"/>
            <a:r>
              <a:rPr lang="en-US" sz="2000" dirty="0" smtClean="0"/>
              <a:t>Women, early career &gt; men, later career</a:t>
            </a:r>
          </a:p>
          <a:p>
            <a:pPr lvl="1"/>
            <a:r>
              <a:rPr lang="en-US" sz="2000" dirty="0" smtClean="0"/>
              <a:t>Difficulty </a:t>
            </a:r>
            <a:r>
              <a:rPr lang="en-US" sz="2000" dirty="0"/>
              <a:t>establishing/maintaining a mentorship relationship </a:t>
            </a:r>
            <a:endParaRPr lang="en-US" sz="2000" dirty="0" smtClean="0"/>
          </a:p>
          <a:p>
            <a:r>
              <a:rPr lang="en-US" sz="2400" dirty="0" smtClean="0"/>
              <a:t>66</a:t>
            </a:r>
            <a:r>
              <a:rPr lang="en-US" sz="2400" dirty="0"/>
              <a:t>% </a:t>
            </a:r>
            <a:r>
              <a:rPr lang="en-US" sz="2400" dirty="0" smtClean="0"/>
              <a:t>satisfied with quality of mentorship</a:t>
            </a:r>
            <a:r>
              <a:rPr lang="en-US" sz="2400" i="1" dirty="0"/>
              <a:t> </a:t>
            </a:r>
            <a:r>
              <a:rPr lang="en-US" sz="2000" dirty="0" smtClean="0"/>
              <a:t>(45% in 2015)</a:t>
            </a:r>
          </a:p>
          <a:p>
            <a:r>
              <a:rPr lang="en-US" sz="2400" dirty="0" smtClean="0"/>
              <a:t>40% </a:t>
            </a:r>
            <a:r>
              <a:rPr lang="en-US" sz="2400" i="1" dirty="0" smtClean="0"/>
              <a:t>providing</a:t>
            </a:r>
            <a:r>
              <a:rPr lang="en-US" sz="2400" dirty="0" smtClean="0"/>
              <a:t> mentorship</a:t>
            </a:r>
          </a:p>
          <a:p>
            <a:pPr lvl="1"/>
            <a:r>
              <a:rPr lang="en-US" sz="2000" dirty="0" smtClean="0"/>
              <a:t>Dissatisfaction with recognition of mentorship (e.g., promotion)</a:t>
            </a:r>
          </a:p>
          <a:p>
            <a:pPr marL="55562" indent="0">
              <a:buNone/>
            </a:pPr>
            <a:endParaRPr lang="en-US" sz="2400" dirty="0"/>
          </a:p>
          <a:p>
            <a:pPr lvl="1"/>
            <a:endParaRPr lang="en-US" sz="2400" dirty="0"/>
          </a:p>
          <a:p>
            <a:endParaRPr lang="en-US" sz="28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7297087" y="3828729"/>
            <a:ext cx="1608788" cy="2004561"/>
          </a:xfrm>
          <a:prstGeom prst="rect">
            <a:avLst/>
          </a:prstGeom>
        </p:spPr>
      </p:pic>
      <p:pic>
        <p:nvPicPr>
          <p:cNvPr id="7" name="Picture 6"/>
          <p:cNvPicPr>
            <a:picLocks noChangeAspect="1"/>
          </p:cNvPicPr>
          <p:nvPr/>
        </p:nvPicPr>
        <p:blipFill>
          <a:blip r:embed="rId3"/>
          <a:stretch>
            <a:fillRect/>
          </a:stretch>
        </p:blipFill>
        <p:spPr>
          <a:xfrm>
            <a:off x="3672840" y="4918955"/>
            <a:ext cx="3621338" cy="1091279"/>
          </a:xfrm>
          <a:prstGeom prst="rect">
            <a:avLst/>
          </a:prstGeom>
        </p:spPr>
      </p:pic>
    </p:spTree>
    <p:extLst>
      <p:ext uri="{BB962C8B-B14F-4D97-AF65-F5344CB8AC3E}">
        <p14:creationId xmlns:p14="http://schemas.microsoft.com/office/powerpoint/2010/main" val="28197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217488"/>
            <a:ext cx="8683625" cy="839787"/>
          </a:xfrm>
        </p:spPr>
        <p:txBody>
          <a:bodyPr/>
          <a:lstStyle/>
          <a:p>
            <a:r>
              <a:rPr lang="en-US" dirty="0" smtClean="0"/>
              <a:t>Teaching</a:t>
            </a:r>
            <a:endParaRPr lang="en-US" dirty="0"/>
          </a:p>
        </p:txBody>
      </p:sp>
      <p:sp>
        <p:nvSpPr>
          <p:cNvPr id="3" name="Content Placeholder 2"/>
          <p:cNvSpPr>
            <a:spLocks noGrp="1"/>
          </p:cNvSpPr>
          <p:nvPr>
            <p:ph idx="1"/>
          </p:nvPr>
        </p:nvSpPr>
        <p:spPr>
          <a:xfrm>
            <a:off x="227013" y="1057275"/>
            <a:ext cx="8683625" cy="4418013"/>
          </a:xfrm>
        </p:spPr>
        <p:txBody>
          <a:bodyPr/>
          <a:lstStyle/>
          <a:p>
            <a:r>
              <a:rPr lang="en-US" sz="2400" dirty="0"/>
              <a:t>60-65% felt teaching contributions valued</a:t>
            </a:r>
          </a:p>
          <a:p>
            <a:r>
              <a:rPr lang="en-US" sz="2400" dirty="0" smtClean="0"/>
              <a:t>Perceived unequal (unfair) distribution of teaching responsibilities (CTs, CQIs)</a:t>
            </a:r>
            <a:endParaRPr lang="en-US" sz="2400" dirty="0"/>
          </a:p>
          <a:p>
            <a:r>
              <a:rPr lang="en-US" sz="2400" dirty="0" smtClean="0"/>
              <a:t>Many felt too few TES </a:t>
            </a:r>
          </a:p>
          <a:p>
            <a:r>
              <a:rPr lang="en-US" sz="2400" dirty="0" smtClean="0"/>
              <a:t>Most felt trainee evaluations affected </a:t>
            </a:r>
            <a:r>
              <a:rPr lang="en-US" sz="2400" dirty="0"/>
              <a:t>by broader </a:t>
            </a:r>
            <a:r>
              <a:rPr lang="en-US" sz="2400" dirty="0" smtClean="0"/>
              <a:t>issues, e.g. clinical </a:t>
            </a:r>
            <a:r>
              <a:rPr lang="en-US" sz="2400" dirty="0"/>
              <a:t>work </a:t>
            </a:r>
            <a:r>
              <a:rPr lang="en-US" sz="2400" dirty="0" smtClean="0"/>
              <a:t>loads </a:t>
            </a:r>
          </a:p>
          <a:p>
            <a:r>
              <a:rPr lang="en-US" sz="2400" dirty="0" smtClean="0"/>
              <a:t>40</a:t>
            </a:r>
            <a:r>
              <a:rPr lang="en-US" sz="2400" dirty="0"/>
              <a:t>% </a:t>
            </a:r>
            <a:r>
              <a:rPr lang="en-US" sz="2400" dirty="0" smtClean="0"/>
              <a:t>agreed evaluations of trainees influenced </a:t>
            </a:r>
            <a:r>
              <a:rPr lang="en-US" sz="2400" dirty="0"/>
              <a:t>by </a:t>
            </a:r>
            <a:r>
              <a:rPr lang="en-US" sz="2400" dirty="0" smtClean="0"/>
              <a:t>fear of retribution for </a:t>
            </a:r>
            <a:r>
              <a:rPr lang="en-US" sz="2400" dirty="0"/>
              <a:t>constructive </a:t>
            </a:r>
            <a:r>
              <a:rPr lang="en-US" sz="2000" dirty="0"/>
              <a:t>(negative) </a:t>
            </a:r>
            <a:r>
              <a:rPr lang="en-US" sz="2400" dirty="0" smtClean="0"/>
              <a:t>feedback</a:t>
            </a: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229207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t>
            </a:r>
            <a:r>
              <a:rPr lang="en-US" sz="2000" dirty="0" smtClean="0"/>
              <a:t>(those who reported doing research)</a:t>
            </a:r>
            <a:endParaRPr lang="en-US" sz="2000" dirty="0"/>
          </a:p>
        </p:txBody>
      </p:sp>
      <p:sp>
        <p:nvSpPr>
          <p:cNvPr id="3" name="Content Placeholder 2"/>
          <p:cNvSpPr>
            <a:spLocks noGrp="1"/>
          </p:cNvSpPr>
          <p:nvPr>
            <p:ph idx="1"/>
          </p:nvPr>
        </p:nvSpPr>
        <p:spPr/>
        <p:txBody>
          <a:bodyPr/>
          <a:lstStyle/>
          <a:p>
            <a:r>
              <a:rPr lang="en-US" sz="2400" dirty="0" smtClean="0"/>
              <a:t>General </a:t>
            </a:r>
            <a:r>
              <a:rPr lang="en-US" sz="2400" dirty="0"/>
              <a:t>unhappiness with interactions with research institutes </a:t>
            </a:r>
          </a:p>
          <a:p>
            <a:r>
              <a:rPr lang="en-US" sz="2400" dirty="0" smtClean="0"/>
              <a:t>Variability in extent to which faculty perceived their research </a:t>
            </a:r>
            <a:r>
              <a:rPr lang="en-US" sz="2400" dirty="0"/>
              <a:t>contributions </a:t>
            </a:r>
            <a:r>
              <a:rPr lang="en-US" sz="2400" dirty="0" smtClean="0"/>
              <a:t>to be valued &amp; satisfaction with research support</a:t>
            </a:r>
          </a:p>
          <a:p>
            <a:pPr lvl="1"/>
            <a:r>
              <a:rPr lang="en-US" sz="2000" dirty="0" smtClean="0"/>
              <a:t>CIs &lt; CSs</a:t>
            </a: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243905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273844"/>
            <a:ext cx="8683625" cy="839787"/>
          </a:xfrm>
        </p:spPr>
        <p:txBody>
          <a:bodyPr/>
          <a:lstStyle/>
          <a:p>
            <a:r>
              <a:rPr lang="en-US" sz="4000" dirty="0" smtClean="0"/>
              <a:t>Equity, Diversity &amp; Professionalism</a:t>
            </a:r>
            <a:endParaRPr lang="en-US" sz="2800" dirty="0"/>
          </a:p>
        </p:txBody>
      </p:sp>
      <p:sp>
        <p:nvSpPr>
          <p:cNvPr id="3" name="Content Placeholder 2"/>
          <p:cNvSpPr>
            <a:spLocks noGrp="1"/>
          </p:cNvSpPr>
          <p:nvPr>
            <p:ph idx="1"/>
          </p:nvPr>
        </p:nvSpPr>
        <p:spPr>
          <a:xfrm>
            <a:off x="222250" y="1295400"/>
            <a:ext cx="8683625" cy="3808413"/>
          </a:xfrm>
        </p:spPr>
        <p:txBody>
          <a:bodyPr/>
          <a:lstStyle/>
          <a:p>
            <a:r>
              <a:rPr lang="en-US" sz="2400" dirty="0"/>
              <a:t>87% of respondents agreed that the people they work with interact respectfully</a:t>
            </a:r>
          </a:p>
          <a:p>
            <a:pPr lvl="1"/>
            <a:r>
              <a:rPr lang="en-US" sz="1800" dirty="0"/>
              <a:t>Variability in response by hospital and division </a:t>
            </a:r>
          </a:p>
          <a:p>
            <a:endParaRPr lang="en-US" sz="2400" dirty="0" smtClean="0"/>
          </a:p>
          <a:p>
            <a:r>
              <a:rPr lang="en-US" sz="2400" dirty="0" smtClean="0"/>
              <a:t>Women &amp; CQI faculty ~ 2X more likely than others to report feeling excluded from a social network, have to work harder to be perceived as a legitimate scholar </a:t>
            </a:r>
          </a:p>
          <a:p>
            <a:endParaRPr lang="en-US" sz="24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1676400" y="4038600"/>
            <a:ext cx="3295422" cy="1719478"/>
          </a:xfrm>
          <a:prstGeom prst="rect">
            <a:avLst/>
          </a:prstGeom>
        </p:spPr>
      </p:pic>
      <p:pic>
        <p:nvPicPr>
          <p:cNvPr id="6" name="Picture 5"/>
          <p:cNvPicPr>
            <a:picLocks noChangeAspect="1"/>
          </p:cNvPicPr>
          <p:nvPr/>
        </p:nvPicPr>
        <p:blipFill>
          <a:blip r:embed="rId3"/>
          <a:stretch>
            <a:fillRect/>
          </a:stretch>
        </p:blipFill>
        <p:spPr>
          <a:xfrm>
            <a:off x="5105400" y="4429806"/>
            <a:ext cx="2590800" cy="699669"/>
          </a:xfrm>
          <a:prstGeom prst="rect">
            <a:avLst/>
          </a:prstGeom>
        </p:spPr>
      </p:pic>
    </p:spTree>
    <p:extLst>
      <p:ext uri="{BB962C8B-B14F-4D97-AF65-F5344CB8AC3E}">
        <p14:creationId xmlns:p14="http://schemas.microsoft.com/office/powerpoint/2010/main" val="214581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Unconscious bias training</a:t>
            </a:r>
            <a:endParaRPr lang="en-US" dirty="0"/>
          </a:p>
        </p:txBody>
      </p:sp>
      <p:sp>
        <p:nvSpPr>
          <p:cNvPr id="5" name="Content Placeholder 4"/>
          <p:cNvSpPr>
            <a:spLocks noGrp="1"/>
          </p:cNvSpPr>
          <p:nvPr>
            <p:ph idx="1"/>
          </p:nvPr>
        </p:nvSpPr>
        <p:spPr>
          <a:xfrm>
            <a:off x="227013" y="1325880"/>
            <a:ext cx="8683625" cy="3884613"/>
          </a:xfrm>
        </p:spPr>
        <p:txBody>
          <a:bodyPr/>
          <a:lstStyle/>
          <a:p>
            <a:r>
              <a:rPr lang="en-US" sz="2400" dirty="0" smtClean="0"/>
              <a:t>&lt; 1/5 had received training (increased with rank)</a:t>
            </a:r>
            <a:endParaRPr lang="en-US" sz="2400"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914400" y="1752600"/>
            <a:ext cx="7057213" cy="3967108"/>
          </a:xfrm>
          <a:prstGeom prst="rect">
            <a:avLst/>
          </a:prstGeom>
        </p:spPr>
      </p:pic>
    </p:spTree>
    <p:extLst>
      <p:ext uri="{BB962C8B-B14F-4D97-AF65-F5344CB8AC3E}">
        <p14:creationId xmlns:p14="http://schemas.microsoft.com/office/powerpoint/2010/main" val="28305801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Witnessed unprofessionalism</a:t>
            </a:r>
            <a:endParaRPr lang="en-US" dirty="0"/>
          </a:p>
        </p:txBody>
      </p:sp>
      <p:sp>
        <p:nvSpPr>
          <p:cNvPr id="3" name="Content Placeholder 2"/>
          <p:cNvSpPr>
            <a:spLocks noGrp="1"/>
          </p:cNvSpPr>
          <p:nvPr>
            <p:ph idx="1"/>
          </p:nvPr>
        </p:nvSpPr>
        <p:spPr/>
        <p:txBody>
          <a:bodyPr/>
          <a:lstStyle/>
          <a:p>
            <a:r>
              <a:rPr lang="en-US" sz="2400" dirty="0"/>
              <a:t>48% had witnessed ‘unprofessionalism’ </a:t>
            </a:r>
            <a:endParaRPr lang="en-US" sz="2400" dirty="0" smtClean="0"/>
          </a:p>
          <a:p>
            <a:r>
              <a:rPr lang="en-US" sz="2400" dirty="0" smtClean="0"/>
              <a:t>38</a:t>
            </a:r>
            <a:r>
              <a:rPr lang="en-US" sz="2400" dirty="0"/>
              <a:t>% had </a:t>
            </a:r>
            <a:r>
              <a:rPr lang="en-US" sz="2400" dirty="0" smtClean="0"/>
              <a:t>experienced </a:t>
            </a:r>
            <a:r>
              <a:rPr lang="en-US" sz="2400" dirty="0"/>
              <a:t>such </a:t>
            </a:r>
            <a:r>
              <a:rPr lang="en-US" sz="2400" dirty="0" err="1" smtClean="0"/>
              <a:t>behaviours</a:t>
            </a:r>
            <a:endParaRPr lang="en-US" sz="2400" dirty="0" smtClean="0"/>
          </a:p>
          <a:p>
            <a:pPr lvl="1"/>
            <a:r>
              <a:rPr lang="en-US" sz="2000" dirty="0" smtClean="0"/>
              <a:t>Disrespect</a:t>
            </a:r>
            <a:r>
              <a:rPr lang="en-US" sz="2000" dirty="0"/>
              <a:t>, bullying, eye rolling, explicit favoritism, exclusion from activities, ageism, unwillingness to pitch in clinically, swearing, and name-calling </a:t>
            </a:r>
          </a:p>
          <a:p>
            <a:endParaRPr lang="en-US" sz="2400" dirty="0" smtClean="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dirty="0"/>
          </a:p>
        </p:txBody>
      </p:sp>
    </p:spTree>
    <p:extLst>
      <p:ext uri="{BB962C8B-B14F-4D97-AF65-F5344CB8AC3E}">
        <p14:creationId xmlns:p14="http://schemas.microsoft.com/office/powerpoint/2010/main" val="3444980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50" y="154782"/>
            <a:ext cx="8683625" cy="839787"/>
          </a:xfrm>
        </p:spPr>
        <p:txBody>
          <a:bodyPr/>
          <a:lstStyle/>
          <a:p>
            <a:r>
              <a:rPr lang="en-US" sz="4000" dirty="0" smtClean="0"/>
              <a:t>Barriers to addressing professionalism</a:t>
            </a:r>
            <a:endParaRPr lang="en-US" sz="4000" dirty="0"/>
          </a:p>
        </p:txBody>
      </p:sp>
      <p:sp>
        <p:nvSpPr>
          <p:cNvPr id="3" name="Content Placeholder 2"/>
          <p:cNvSpPr>
            <a:spLocks noGrp="1"/>
          </p:cNvSpPr>
          <p:nvPr>
            <p:ph idx="1"/>
          </p:nvPr>
        </p:nvSpPr>
        <p:spPr>
          <a:xfrm>
            <a:off x="222250" y="1752600"/>
            <a:ext cx="5183187" cy="4191000"/>
          </a:xfrm>
        </p:spPr>
        <p:txBody>
          <a:bodyPr/>
          <a:lstStyle/>
          <a:p>
            <a:pPr lvl="0"/>
            <a:r>
              <a:rPr lang="en-US" sz="2400" dirty="0" smtClean="0"/>
              <a:t>Lack </a:t>
            </a:r>
            <a:r>
              <a:rPr lang="en-US" sz="2400" dirty="0"/>
              <a:t>of confidence </a:t>
            </a:r>
            <a:r>
              <a:rPr lang="en-US" sz="2000" dirty="0"/>
              <a:t>(trust, belief) </a:t>
            </a:r>
            <a:r>
              <a:rPr lang="en-US" sz="2400" dirty="0"/>
              <a:t>that action will be </a:t>
            </a:r>
            <a:r>
              <a:rPr lang="en-US" sz="2400" dirty="0" smtClean="0"/>
              <a:t>taken</a:t>
            </a:r>
            <a:r>
              <a:rPr lang="en-US" sz="2400" dirty="0"/>
              <a:t> </a:t>
            </a:r>
          </a:p>
          <a:p>
            <a:pPr lvl="0"/>
            <a:r>
              <a:rPr lang="en-US" sz="2400" dirty="0" smtClean="0"/>
              <a:t>Lack </a:t>
            </a:r>
            <a:r>
              <a:rPr lang="en-US" sz="2400" dirty="0"/>
              <a:t>of clarity regarding what </a:t>
            </a:r>
            <a:r>
              <a:rPr lang="en-US" sz="2400" dirty="0" smtClean="0"/>
              <a:t>constitutes </a:t>
            </a:r>
            <a:r>
              <a:rPr lang="en-US" sz="2000" dirty="0" smtClean="0"/>
              <a:t>“</a:t>
            </a:r>
            <a:r>
              <a:rPr lang="en-US" sz="2400" dirty="0" smtClean="0"/>
              <a:t>unprofessional behavior”</a:t>
            </a:r>
          </a:p>
          <a:p>
            <a:pPr lvl="0"/>
            <a:r>
              <a:rPr lang="en-US" sz="2400" dirty="0" smtClean="0"/>
              <a:t>Fear of reprisal </a:t>
            </a:r>
            <a:r>
              <a:rPr lang="en-US" sz="2000" dirty="0" smtClean="0"/>
              <a:t>(only </a:t>
            </a:r>
            <a:r>
              <a:rPr lang="en-US" sz="2000" dirty="0"/>
              <a:t>51% </a:t>
            </a:r>
            <a:r>
              <a:rPr lang="en-US" sz="2000" dirty="0" smtClean="0"/>
              <a:t>‘very </a:t>
            </a:r>
            <a:r>
              <a:rPr lang="en-US" sz="2000" dirty="0"/>
              <a:t>confident’ </a:t>
            </a:r>
            <a:r>
              <a:rPr lang="en-US" sz="2000" dirty="0" smtClean="0"/>
              <a:t>they could address incivility (43% assist., </a:t>
            </a:r>
            <a:r>
              <a:rPr lang="en-US" sz="2000" dirty="0"/>
              <a:t>58% </a:t>
            </a:r>
            <a:r>
              <a:rPr lang="en-US" sz="2000" dirty="0" smtClean="0"/>
              <a:t>assoc. and </a:t>
            </a:r>
            <a:r>
              <a:rPr lang="en-US" sz="2000" dirty="0"/>
              <a:t>66% </a:t>
            </a:r>
            <a:r>
              <a:rPr lang="en-US" sz="2000" dirty="0" smtClean="0"/>
              <a:t>full professors)</a:t>
            </a:r>
            <a:endParaRPr lang="en-US" sz="20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5486400" y="1500712"/>
            <a:ext cx="3206774" cy="4212701"/>
          </a:xfrm>
          <a:prstGeom prst="rect">
            <a:avLst/>
          </a:prstGeom>
        </p:spPr>
      </p:pic>
    </p:spTree>
    <p:extLst>
      <p:ext uri="{BB962C8B-B14F-4D97-AF65-F5344CB8AC3E}">
        <p14:creationId xmlns:p14="http://schemas.microsoft.com/office/powerpoint/2010/main" val="21542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248" y="150813"/>
            <a:ext cx="8683625" cy="839787"/>
          </a:xfrm>
        </p:spPr>
        <p:txBody>
          <a:bodyPr/>
          <a:lstStyle/>
          <a:p>
            <a:r>
              <a:rPr lang="en-US" dirty="0" smtClean="0"/>
              <a:t>Unprofessional behavior includes:</a:t>
            </a:r>
            <a:endParaRPr lang="en-US" dirty="0"/>
          </a:p>
        </p:txBody>
      </p:sp>
      <p:sp>
        <p:nvSpPr>
          <p:cNvPr id="3" name="Content Placeholder 2"/>
          <p:cNvSpPr>
            <a:spLocks noGrp="1"/>
          </p:cNvSpPr>
          <p:nvPr>
            <p:ph idx="1"/>
          </p:nvPr>
        </p:nvSpPr>
        <p:spPr>
          <a:xfrm>
            <a:off x="304800" y="990600"/>
            <a:ext cx="8683624" cy="3960813"/>
          </a:xfrm>
        </p:spPr>
        <p:txBody>
          <a:bodyPr/>
          <a:lstStyle/>
          <a:p>
            <a:r>
              <a:rPr lang="en-US" sz="2000" dirty="0" smtClean="0"/>
              <a:t>Creating </a:t>
            </a:r>
            <a:r>
              <a:rPr lang="en-US" sz="2000" dirty="0"/>
              <a:t>a hostile environment </a:t>
            </a:r>
            <a:endParaRPr lang="en-US" sz="2000" dirty="0" smtClean="0"/>
          </a:p>
          <a:p>
            <a:r>
              <a:rPr lang="en-US" sz="2000" dirty="0" smtClean="0"/>
              <a:t>Intimidation, harassment </a:t>
            </a:r>
            <a:r>
              <a:rPr lang="en-US" sz="2000" dirty="0"/>
              <a:t>or </a:t>
            </a:r>
            <a:r>
              <a:rPr lang="en-US" sz="2000" dirty="0" smtClean="0"/>
              <a:t>discrimination </a:t>
            </a:r>
          </a:p>
          <a:p>
            <a:r>
              <a:rPr lang="en-US" sz="2000" dirty="0" smtClean="0"/>
              <a:t>Failure </a:t>
            </a:r>
            <a:r>
              <a:rPr lang="en-US" sz="2000" dirty="0"/>
              <a:t>to identify, disclose, or manage conflicts of interest </a:t>
            </a:r>
            <a:endParaRPr lang="en-US" sz="2000" dirty="0" smtClean="0"/>
          </a:p>
          <a:p>
            <a:r>
              <a:rPr lang="en-US" sz="2000" dirty="0" smtClean="0"/>
              <a:t>Inappropriate </a:t>
            </a:r>
            <a:r>
              <a:rPr lang="en-US" sz="2000" dirty="0"/>
              <a:t>relationships with industry </a:t>
            </a:r>
            <a:endParaRPr lang="en-US" sz="2000" dirty="0" smtClean="0"/>
          </a:p>
          <a:p>
            <a:r>
              <a:rPr lang="en-US" sz="2000" dirty="0" smtClean="0"/>
              <a:t>Violation </a:t>
            </a:r>
            <a:r>
              <a:rPr lang="en-US" sz="2000" dirty="0"/>
              <a:t>of boundaries </a:t>
            </a:r>
            <a:endParaRPr lang="en-US" sz="2000" dirty="0" smtClean="0"/>
          </a:p>
          <a:p>
            <a:r>
              <a:rPr lang="en-US" sz="2000" dirty="0" smtClean="0"/>
              <a:t>Repeated </a:t>
            </a:r>
            <a:r>
              <a:rPr lang="en-US" sz="2000" dirty="0"/>
              <a:t>failure to be available for scheduled duty, including teaching &amp; chronic lateness </a:t>
            </a:r>
            <a:endParaRPr lang="en-US" sz="2000" dirty="0" smtClean="0"/>
          </a:p>
          <a:p>
            <a:r>
              <a:rPr lang="en-US" sz="2000" dirty="0" smtClean="0"/>
              <a:t>Reporting </a:t>
            </a:r>
            <a:r>
              <a:rPr lang="en-US" sz="2000" dirty="0"/>
              <a:t>for work when unable to perform required duties </a:t>
            </a:r>
            <a:endParaRPr lang="en-US" sz="2000" dirty="0" smtClean="0"/>
          </a:p>
          <a:p>
            <a:r>
              <a:rPr lang="en-US" sz="2000" dirty="0" smtClean="0"/>
              <a:t>Failure </a:t>
            </a:r>
            <a:r>
              <a:rPr lang="en-US" sz="2000" dirty="0"/>
              <a:t>to fulfill academic obligations </a:t>
            </a:r>
            <a:r>
              <a:rPr lang="en-US" sz="1600" dirty="0"/>
              <a:t>(e.g., inadequate supervision, being unavailable to learners, or failure to hand in evaluations in a timely fashion) </a:t>
            </a:r>
            <a:endParaRPr lang="en-US" sz="2000" dirty="0" smtClean="0"/>
          </a:p>
          <a:p>
            <a:r>
              <a:rPr lang="en-US" sz="2000" dirty="0" smtClean="0"/>
              <a:t>Failure </a:t>
            </a:r>
            <a:r>
              <a:rPr lang="en-US" sz="2000" dirty="0"/>
              <a:t>to complete professional </a:t>
            </a:r>
            <a:r>
              <a:rPr lang="en-US" sz="2000" dirty="0" smtClean="0"/>
              <a:t>obligations </a:t>
            </a:r>
            <a:r>
              <a:rPr lang="en-US" sz="1600" dirty="0" smtClean="0"/>
              <a:t>(e.g., required </a:t>
            </a:r>
            <a:r>
              <a:rPr lang="en-US" sz="1600" dirty="0"/>
              <a:t>clinical records and reports in a timely </a:t>
            </a:r>
            <a:r>
              <a:rPr lang="en-US" sz="1600" dirty="0" smtClean="0"/>
              <a:t>fashion)</a:t>
            </a:r>
            <a:endParaRPr lang="en-US" sz="2000" dirty="0" smtClean="0"/>
          </a:p>
          <a:p>
            <a:r>
              <a:rPr lang="en-US" sz="2000" dirty="0" smtClean="0"/>
              <a:t>Failure </a:t>
            </a:r>
            <a:r>
              <a:rPr lang="en-US" sz="2000" dirty="0"/>
              <a:t>to cooperate with investigation </a:t>
            </a:r>
            <a:r>
              <a:rPr lang="en-US" sz="2000" dirty="0" smtClean="0"/>
              <a:t>/ management </a:t>
            </a:r>
            <a:r>
              <a:rPr lang="en-US" sz="2000" dirty="0"/>
              <a:t>of alleged breaches of professional conduct</a:t>
            </a:r>
          </a:p>
          <a:p>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
        <p:nvSpPr>
          <p:cNvPr id="5" name="TextBox 4"/>
          <p:cNvSpPr txBox="1"/>
          <p:nvPr/>
        </p:nvSpPr>
        <p:spPr>
          <a:xfrm>
            <a:off x="1828800" y="5943600"/>
            <a:ext cx="6789038" cy="400110"/>
          </a:xfrm>
          <a:prstGeom prst="rect">
            <a:avLst/>
          </a:prstGeom>
          <a:noFill/>
        </p:spPr>
        <p:txBody>
          <a:bodyPr wrap="none" rtlCol="0">
            <a:spAutoFit/>
          </a:bodyPr>
          <a:lstStyle/>
          <a:p>
            <a:r>
              <a:rPr lang="en-US" sz="2000" u="sng" dirty="0">
                <a:hlinkClick r:id="rId2"/>
              </a:rPr>
              <a:t>http://medicine.utoronto.ca/sites/default/files/standards.pdf</a:t>
            </a:r>
            <a:endParaRPr lang="en-US" sz="2000" dirty="0"/>
          </a:p>
        </p:txBody>
      </p:sp>
    </p:spTree>
    <p:extLst>
      <p:ext uri="{BB962C8B-B14F-4D97-AF65-F5344CB8AC3E}">
        <p14:creationId xmlns:p14="http://schemas.microsoft.com/office/powerpoint/2010/main" val="1561644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873125" y="115888"/>
            <a:ext cx="7343775"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smtClean="0">
                <a:solidFill>
                  <a:srgbClr val="002A5C"/>
                </a:solidFill>
                <a:latin typeface="Arial Narrow" panose="020B0606020202030204" pitchFamily="34" charset="0"/>
              </a:rPr>
              <a:t>It takes a village…</a:t>
            </a:r>
          </a:p>
        </p:txBody>
      </p:sp>
      <p:sp>
        <p:nvSpPr>
          <p:cNvPr id="29699" name="Content Placeholder 2"/>
          <p:cNvSpPr>
            <a:spLocks noGrp="1"/>
          </p:cNvSpPr>
          <p:nvPr>
            <p:ph idx="1"/>
          </p:nvPr>
        </p:nvSpPr>
        <p:spPr bwMode="auto">
          <a:xfrm>
            <a:off x="611188" y="981075"/>
            <a:ext cx="7777162" cy="475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1200" smtClean="0">
                <a:solidFill>
                  <a:srgbClr val="1C3058"/>
                </a:solidFill>
              </a:rPr>
              <a:t>Clare Mitchell &amp; our amazing staff </a:t>
            </a:r>
          </a:p>
          <a:p>
            <a:r>
              <a:rPr lang="en-US" altLang="en-US" sz="1200" smtClean="0">
                <a:solidFill>
                  <a:srgbClr val="1C3058"/>
                </a:solidFill>
              </a:rPr>
              <a:t>The PICs, Charlie Chan , DDDs, Monica Flak &amp; Hospital/Divisional administration</a:t>
            </a:r>
          </a:p>
          <a:p>
            <a:r>
              <a:rPr lang="en-US" altLang="en-US" sz="1200" smtClean="0">
                <a:solidFill>
                  <a:srgbClr val="1C3058"/>
                </a:solidFill>
              </a:rPr>
              <a:t>Dr. Michael Farkouh, Joanna King &amp; Research Committee</a:t>
            </a:r>
          </a:p>
          <a:p>
            <a:r>
              <a:rPr lang="en-US" altLang="en-US" sz="1200" smtClean="0">
                <a:solidFill>
                  <a:srgbClr val="1C3058"/>
                </a:solidFill>
              </a:rPr>
              <a:t>Drs. Jeannette Goguen, Eric Yu, Luke Devine, Cheryl Jaigobin &amp; Janine Hubbard &amp; the Education Executive Committee… and our education staff</a:t>
            </a:r>
          </a:p>
          <a:p>
            <a:r>
              <a:rPr lang="en-US" altLang="en-US" sz="1200" smtClean="0">
                <a:solidFill>
                  <a:srgbClr val="1C3058"/>
                </a:solidFill>
              </a:rPr>
              <a:t>Our Program Directors &amp; Site Directors</a:t>
            </a:r>
          </a:p>
          <a:p>
            <a:r>
              <a:rPr lang="en-US" altLang="en-US" sz="1200" smtClean="0">
                <a:solidFill>
                  <a:srgbClr val="1C3058"/>
                </a:solidFill>
              </a:rPr>
              <a:t>Dr. Scott Berry &amp; our CBD Committee </a:t>
            </a:r>
          </a:p>
          <a:p>
            <a:r>
              <a:rPr lang="en-US" altLang="en-US" sz="1200" smtClean="0">
                <a:solidFill>
                  <a:srgbClr val="1C3058"/>
                </a:solidFill>
              </a:rPr>
              <a:t>Dr. Sharon Straus, Lilian Belknap &amp; the Mentorship, Equity &amp; Diversity Committee</a:t>
            </a:r>
          </a:p>
          <a:p>
            <a:r>
              <a:rPr lang="en-US" altLang="en-US" sz="1200" smtClean="0">
                <a:solidFill>
                  <a:srgbClr val="1C3058"/>
                </a:solidFill>
              </a:rPr>
              <a:t>Drs. Kaveh Shojania &amp; Brian Wong &amp; the QI Committee </a:t>
            </a:r>
          </a:p>
          <a:p>
            <a:r>
              <a:rPr lang="en-US" altLang="en-US" sz="1200" smtClean="0">
                <a:solidFill>
                  <a:srgbClr val="1C3058"/>
                </a:solidFill>
              </a:rPr>
              <a:t>Dr. Arno Kumagai, Christian Base &amp; CWMGR Committee</a:t>
            </a:r>
          </a:p>
          <a:p>
            <a:r>
              <a:rPr lang="en-US" altLang="en-US" sz="1200" smtClean="0">
                <a:solidFill>
                  <a:srgbClr val="1C3058"/>
                </a:solidFill>
              </a:rPr>
              <a:t>Drs. Frank Silver &amp; Joan Wither, Lilian Belknap &amp; CFAR Committee</a:t>
            </a:r>
          </a:p>
          <a:p>
            <a:r>
              <a:rPr lang="en-US" altLang="en-US" sz="1200" smtClean="0">
                <a:solidFill>
                  <a:srgbClr val="1C3058"/>
                </a:solidFill>
              </a:rPr>
              <a:t>Dr. Susan George &amp; Senior Promotions Committee</a:t>
            </a:r>
          </a:p>
          <a:p>
            <a:r>
              <a:rPr lang="en-US" altLang="en-US" sz="1200" smtClean="0">
                <a:solidFill>
                  <a:srgbClr val="1C3058"/>
                </a:solidFill>
              </a:rPr>
              <a:t>Dr. Martin Schreiber &amp; Senior Promotions Teaching Effectiveness Committee</a:t>
            </a:r>
          </a:p>
          <a:p>
            <a:r>
              <a:rPr lang="en-US" altLang="en-US" sz="1200" smtClean="0">
                <a:solidFill>
                  <a:srgbClr val="1C3058"/>
                </a:solidFill>
              </a:rPr>
              <a:t>Drs. Kevin Kain &amp; CS Merit Review Committee</a:t>
            </a:r>
          </a:p>
          <a:p>
            <a:r>
              <a:rPr lang="en-US" altLang="en-US" sz="1200" smtClean="0">
                <a:solidFill>
                  <a:srgbClr val="1C3058"/>
                </a:solidFill>
              </a:rPr>
              <a:t>Tom, Shiva &amp; the Dept Appointments Committee </a:t>
            </a:r>
          </a:p>
          <a:p>
            <a:r>
              <a:rPr lang="en-US" altLang="en-US" sz="1200" smtClean="0">
                <a:solidFill>
                  <a:srgbClr val="1C3058"/>
                </a:solidFill>
              </a:rPr>
              <a:t>Brianne &amp; Communications</a:t>
            </a:r>
          </a:p>
          <a:p>
            <a:r>
              <a:rPr lang="en-US" altLang="en-US" sz="1200" smtClean="0">
                <a:solidFill>
                  <a:srgbClr val="1C3058"/>
                </a:solidFill>
              </a:rPr>
              <a:t>Chris &amp; Advancement </a:t>
            </a:r>
          </a:p>
          <a:p>
            <a:r>
              <a:rPr lang="en-US" altLang="en-US" sz="1200" smtClean="0">
                <a:solidFill>
                  <a:srgbClr val="1C3058"/>
                </a:solidFill>
              </a:rPr>
              <a:t>Dr. Eliot Phillipson &amp; Awards Committee</a:t>
            </a:r>
          </a:p>
          <a:p>
            <a:r>
              <a:rPr lang="en-US" altLang="en-US" sz="1200" smtClean="0">
                <a:solidFill>
                  <a:srgbClr val="1C3058"/>
                </a:solidFill>
              </a:rPr>
              <a:t>Our Residents and Fellows</a:t>
            </a:r>
          </a:p>
          <a:p>
            <a:r>
              <a:rPr lang="en-US" altLang="en-US" sz="1200" smtClean="0">
                <a:solidFill>
                  <a:srgbClr val="1C3058"/>
                </a:solidFill>
              </a:rPr>
              <a:t>Our Faculty</a:t>
            </a:r>
          </a:p>
          <a:p>
            <a:r>
              <a:rPr lang="en-US" altLang="en-US" sz="1200" smtClean="0">
                <a:solidFill>
                  <a:srgbClr val="1C3058"/>
                </a:solidFill>
              </a:rPr>
              <a:t>Our patients &amp; their families  </a:t>
            </a:r>
          </a:p>
        </p:txBody>
      </p:sp>
    </p:spTree>
    <p:extLst>
      <p:ext uri="{BB962C8B-B14F-4D97-AF65-F5344CB8AC3E}">
        <p14:creationId xmlns:p14="http://schemas.microsoft.com/office/powerpoint/2010/main" val="2983975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1219200" y="1524000"/>
            <a:ext cx="4267200" cy="3200400"/>
          </a:xfrm>
          <a:prstGeom prst="rect">
            <a:avLst/>
          </a:prstGeom>
        </p:spPr>
      </p:pic>
      <p:pic>
        <p:nvPicPr>
          <p:cNvPr id="7" name="Picture 6"/>
          <p:cNvPicPr>
            <a:picLocks noChangeAspect="1"/>
          </p:cNvPicPr>
          <p:nvPr/>
        </p:nvPicPr>
        <p:blipFill rotWithShape="1">
          <a:blip r:embed="rId3"/>
          <a:srcRect l="8889" t="16296" r="9746" b="22964"/>
          <a:stretch/>
        </p:blipFill>
        <p:spPr>
          <a:xfrm>
            <a:off x="3200400" y="1900743"/>
            <a:ext cx="4370342" cy="2446914"/>
          </a:xfrm>
          <a:prstGeom prst="rect">
            <a:avLst/>
          </a:prstGeom>
        </p:spPr>
      </p:pic>
      <p:pic>
        <p:nvPicPr>
          <p:cNvPr id="9" name="Picture 8"/>
          <p:cNvPicPr>
            <a:picLocks noChangeAspect="1"/>
          </p:cNvPicPr>
          <p:nvPr/>
        </p:nvPicPr>
        <p:blipFill rotWithShape="1">
          <a:blip r:embed="rId4"/>
          <a:srcRect l="7849" r="6515"/>
          <a:stretch/>
        </p:blipFill>
        <p:spPr>
          <a:xfrm>
            <a:off x="0" y="1219200"/>
            <a:ext cx="9144000" cy="4114800"/>
          </a:xfrm>
          <a:prstGeom prst="rect">
            <a:avLst/>
          </a:prstGeom>
        </p:spPr>
      </p:pic>
    </p:spTree>
    <p:extLst>
      <p:ext uri="{BB962C8B-B14F-4D97-AF65-F5344CB8AC3E}">
        <p14:creationId xmlns:p14="http://schemas.microsoft.com/office/powerpoint/2010/main" val="20208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5F2D8A4-3728-456A-A955-31EF61AF5696}" type="datetime1">
              <a:rPr lang="en-US" altLang="en-US" smtClean="0"/>
              <a:t>6/21/2018</a:t>
            </a:fld>
            <a:endParaRPr lang="en-US" altLang="en-US"/>
          </a:p>
        </p:txBody>
      </p:sp>
      <p:pic>
        <p:nvPicPr>
          <p:cNvPr id="3" name="Picture 2"/>
          <p:cNvPicPr>
            <a:picLocks noChangeAspect="1"/>
          </p:cNvPicPr>
          <p:nvPr/>
        </p:nvPicPr>
        <p:blipFill>
          <a:blip r:embed="rId2"/>
          <a:stretch>
            <a:fillRect/>
          </a:stretch>
        </p:blipFill>
        <p:spPr>
          <a:xfrm>
            <a:off x="-65044" y="0"/>
            <a:ext cx="9204690" cy="5943600"/>
          </a:xfrm>
          <a:prstGeom prst="rect">
            <a:avLst/>
          </a:prstGeom>
        </p:spPr>
      </p:pic>
    </p:spTree>
    <p:extLst>
      <p:ext uri="{BB962C8B-B14F-4D97-AF65-F5344CB8AC3E}">
        <p14:creationId xmlns:p14="http://schemas.microsoft.com/office/powerpoint/2010/main" val="11236152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273844"/>
            <a:ext cx="8683625" cy="839787"/>
          </a:xfrm>
        </p:spPr>
        <p:txBody>
          <a:bodyPr/>
          <a:lstStyle/>
          <a:p>
            <a:r>
              <a:rPr lang="en-US" dirty="0" smtClean="0"/>
              <a:t>To Do…</a:t>
            </a:r>
            <a:endParaRPr lang="en-US" dirty="0"/>
          </a:p>
        </p:txBody>
      </p:sp>
      <p:sp>
        <p:nvSpPr>
          <p:cNvPr id="3" name="Content Placeholder 2"/>
          <p:cNvSpPr>
            <a:spLocks noGrp="1"/>
          </p:cNvSpPr>
          <p:nvPr>
            <p:ph idx="1"/>
          </p:nvPr>
        </p:nvSpPr>
        <p:spPr>
          <a:xfrm>
            <a:off x="222250" y="990600"/>
            <a:ext cx="8683625" cy="4418013"/>
          </a:xfrm>
        </p:spPr>
        <p:txBody>
          <a:bodyPr/>
          <a:lstStyle/>
          <a:p>
            <a:r>
              <a:rPr lang="en-US" sz="2400" dirty="0" smtClean="0"/>
              <a:t>Integration of patient perspectives into our work </a:t>
            </a:r>
          </a:p>
          <a:p>
            <a:r>
              <a:rPr lang="en-US" sz="2400" dirty="0" smtClean="0"/>
              <a:t>Mentorship </a:t>
            </a:r>
          </a:p>
          <a:p>
            <a:pPr lvl="1"/>
            <a:r>
              <a:rPr lang="en-US" sz="2000" dirty="0" smtClean="0"/>
              <a:t>Revisit when/how/who </a:t>
            </a:r>
            <a:r>
              <a:rPr lang="en-US" sz="2000" dirty="0"/>
              <a:t>to assign mentors </a:t>
            </a:r>
            <a:r>
              <a:rPr lang="en-US" sz="1800" dirty="0"/>
              <a:t>(Mentorship Facilitators)</a:t>
            </a:r>
          </a:p>
          <a:p>
            <a:pPr lvl="1"/>
            <a:r>
              <a:rPr lang="en-US" sz="2000" dirty="0" smtClean="0"/>
              <a:t>Clarify expectations </a:t>
            </a:r>
            <a:r>
              <a:rPr lang="en-US" sz="2000" dirty="0"/>
              <a:t>&amp; </a:t>
            </a:r>
            <a:r>
              <a:rPr lang="en-US" sz="2000" dirty="0" smtClean="0"/>
              <a:t>responsibilities of mentors &amp; mentees</a:t>
            </a:r>
            <a:endParaRPr lang="en-US" sz="2000" dirty="0"/>
          </a:p>
          <a:p>
            <a:pPr lvl="1"/>
            <a:r>
              <a:rPr lang="en-US" sz="2000" dirty="0" smtClean="0"/>
              <a:t>Valuing mentorship</a:t>
            </a:r>
          </a:p>
          <a:p>
            <a:r>
              <a:rPr lang="en-US" sz="2400" dirty="0" smtClean="0"/>
              <a:t>CFAR preparedness </a:t>
            </a:r>
          </a:p>
          <a:p>
            <a:pPr lvl="1"/>
            <a:r>
              <a:rPr lang="en-US" sz="2000" dirty="0" smtClean="0"/>
              <a:t>Mid-way check-in</a:t>
            </a:r>
          </a:p>
          <a:p>
            <a:r>
              <a:rPr lang="en-US" sz="2400" dirty="0" smtClean="0"/>
              <a:t>Teaching &amp; Education</a:t>
            </a:r>
          </a:p>
          <a:p>
            <a:pPr lvl="1"/>
            <a:r>
              <a:rPr lang="en-US" sz="2000" dirty="0"/>
              <a:t>Clarify </a:t>
            </a:r>
            <a:r>
              <a:rPr lang="en-US" sz="2000" dirty="0" smtClean="0"/>
              <a:t>teaching </a:t>
            </a:r>
            <a:r>
              <a:rPr lang="en-US" sz="2000" dirty="0"/>
              <a:t>expectations (formal, informal) by job </a:t>
            </a:r>
            <a:r>
              <a:rPr lang="en-US" sz="2000" dirty="0" smtClean="0"/>
              <a:t>description</a:t>
            </a:r>
          </a:p>
          <a:p>
            <a:pPr lvl="1"/>
            <a:r>
              <a:rPr lang="en-US" sz="2000" dirty="0" smtClean="0"/>
              <a:t>Expand opportunities for learners to gain skills to keep complex medical patients OUT of hospital</a:t>
            </a:r>
            <a:endParaRPr lang="en-US" sz="2000" dirty="0"/>
          </a:p>
          <a:p>
            <a:pPr lvl="1"/>
            <a:endParaRPr lang="en-US" sz="2000" dirty="0"/>
          </a:p>
          <a:p>
            <a:pPr lvl="1"/>
            <a:endParaRPr lang="en-US" sz="2000"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34256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a:t>
            </a:r>
            <a:endParaRPr lang="en-US" dirty="0"/>
          </a:p>
        </p:txBody>
      </p:sp>
      <p:sp>
        <p:nvSpPr>
          <p:cNvPr id="3" name="Content Placeholder 2"/>
          <p:cNvSpPr>
            <a:spLocks noGrp="1"/>
          </p:cNvSpPr>
          <p:nvPr>
            <p:ph idx="1"/>
          </p:nvPr>
        </p:nvSpPr>
        <p:spPr>
          <a:xfrm>
            <a:off x="227013" y="1295400"/>
            <a:ext cx="8307387" cy="4495800"/>
          </a:xfrm>
        </p:spPr>
        <p:txBody>
          <a:bodyPr/>
          <a:lstStyle/>
          <a:p>
            <a:r>
              <a:rPr lang="en-US" sz="2400" dirty="0" smtClean="0"/>
              <a:t>Valuing ALL</a:t>
            </a:r>
          </a:p>
          <a:p>
            <a:pPr lvl="1"/>
            <a:r>
              <a:rPr lang="en-US" sz="2000" dirty="0" smtClean="0"/>
              <a:t>Focused attention to CQI &amp; CI groups</a:t>
            </a:r>
          </a:p>
          <a:p>
            <a:pPr lvl="1"/>
            <a:r>
              <a:rPr lang="en-US" sz="2000" dirty="0" smtClean="0"/>
              <a:t>Report of Task Force on Valuing the CT</a:t>
            </a:r>
          </a:p>
          <a:p>
            <a:pPr lvl="1"/>
            <a:r>
              <a:rPr lang="en-US" sz="2000" dirty="0" smtClean="0"/>
              <a:t>Appoint </a:t>
            </a:r>
            <a:r>
              <a:rPr lang="en-US" sz="2000" dirty="0"/>
              <a:t>DoM Lead for Wellness – </a:t>
            </a:r>
            <a:r>
              <a:rPr lang="en-US" sz="2000" dirty="0" smtClean="0"/>
              <a:t>posting this </a:t>
            </a:r>
            <a:r>
              <a:rPr lang="en-US" sz="2000" dirty="0"/>
              <a:t>fall </a:t>
            </a:r>
          </a:p>
          <a:p>
            <a:r>
              <a:rPr lang="en-US" sz="2400" dirty="0" smtClean="0"/>
              <a:t>Equity, diversity </a:t>
            </a:r>
          </a:p>
          <a:p>
            <a:pPr lvl="1"/>
            <a:r>
              <a:rPr lang="en-US" sz="2000" dirty="0"/>
              <a:t>Continue to challenge each other </a:t>
            </a:r>
            <a:r>
              <a:rPr lang="en-US" sz="1600" dirty="0"/>
              <a:t>(leaders, faculty, learners, allied health, nursing) </a:t>
            </a:r>
            <a:r>
              <a:rPr lang="en-US" sz="2000" dirty="0"/>
              <a:t>to create a climate of inclusion </a:t>
            </a:r>
          </a:p>
          <a:p>
            <a:pPr lvl="1"/>
            <a:r>
              <a:rPr lang="en-US" sz="2000" dirty="0" smtClean="0"/>
              <a:t>Unconscious </a:t>
            </a:r>
            <a:r>
              <a:rPr lang="en-US" sz="2000" dirty="0"/>
              <a:t>bias education for all committees</a:t>
            </a:r>
          </a:p>
          <a:p>
            <a:r>
              <a:rPr lang="en-US" sz="2400" dirty="0" smtClean="0"/>
              <a:t>Professionalism</a:t>
            </a:r>
          </a:p>
          <a:p>
            <a:pPr lvl="1"/>
            <a:r>
              <a:rPr lang="en-US" sz="2000" dirty="0" smtClean="0"/>
              <a:t>Zero tolerance </a:t>
            </a:r>
          </a:p>
          <a:p>
            <a:pPr lvl="1"/>
            <a:r>
              <a:rPr lang="en-US" sz="2000" dirty="0" smtClean="0"/>
              <a:t>Procedural fairness in addressing complaints of incivility</a:t>
            </a:r>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spTree>
    <p:extLst>
      <p:ext uri="{BB962C8B-B14F-4D97-AF65-F5344CB8AC3E}">
        <p14:creationId xmlns:p14="http://schemas.microsoft.com/office/powerpoint/2010/main" val="266995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76250"/>
            <a:ext cx="5818188"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093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457200" y="133034"/>
            <a:ext cx="4191000" cy="2919730"/>
          </a:xfrm>
          <a:prstGeom prst="rect">
            <a:avLst/>
          </a:prstGeom>
        </p:spPr>
      </p:pic>
      <p:pic>
        <p:nvPicPr>
          <p:cNvPr id="7" name="Picture 6"/>
          <p:cNvPicPr>
            <a:picLocks noChangeAspect="1"/>
          </p:cNvPicPr>
          <p:nvPr/>
        </p:nvPicPr>
        <p:blipFill rotWithShape="1">
          <a:blip r:embed="rId3"/>
          <a:srcRect l="26435" t="11200"/>
          <a:stretch/>
        </p:blipFill>
        <p:spPr>
          <a:xfrm>
            <a:off x="4876800" y="500063"/>
            <a:ext cx="4029075" cy="4229100"/>
          </a:xfrm>
          <a:prstGeom prst="rect">
            <a:avLst/>
          </a:prstGeom>
        </p:spPr>
      </p:pic>
      <p:sp>
        <p:nvSpPr>
          <p:cNvPr id="8" name="5-Point Star 7"/>
          <p:cNvSpPr/>
          <p:nvPr/>
        </p:nvSpPr>
        <p:spPr bwMode="auto">
          <a:xfrm>
            <a:off x="7086600" y="3314224"/>
            <a:ext cx="304800" cy="309563"/>
          </a:xfrm>
          <a:prstGeom prst="star5">
            <a:avLst/>
          </a:prstGeom>
          <a:solidFill>
            <a:srgbClr val="C0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a typeface="ヒラギノ角ゴ Pro W3" pitchFamily="-128" charset="-128"/>
            </a:endParaRPr>
          </a:p>
        </p:txBody>
      </p:sp>
      <p:sp>
        <p:nvSpPr>
          <p:cNvPr id="9" name="TextBox 8"/>
          <p:cNvSpPr txBox="1"/>
          <p:nvPr/>
        </p:nvSpPr>
        <p:spPr>
          <a:xfrm>
            <a:off x="5486400" y="3733800"/>
            <a:ext cx="851515" cy="461665"/>
          </a:xfrm>
          <a:prstGeom prst="rect">
            <a:avLst/>
          </a:prstGeom>
          <a:noFill/>
        </p:spPr>
        <p:txBody>
          <a:bodyPr wrap="none" rtlCol="0">
            <a:spAutoFit/>
          </a:bodyPr>
          <a:lstStyle/>
          <a:p>
            <a:r>
              <a:rPr lang="en-US" dirty="0" smtClean="0"/>
              <a:t>MSB</a:t>
            </a:r>
            <a:endParaRPr lang="en-US" dirty="0"/>
          </a:p>
        </p:txBody>
      </p:sp>
      <p:pic>
        <p:nvPicPr>
          <p:cNvPr id="12" name="Picture 11"/>
          <p:cNvPicPr>
            <a:picLocks noChangeAspect="1"/>
          </p:cNvPicPr>
          <p:nvPr/>
        </p:nvPicPr>
        <p:blipFill rotWithShape="1">
          <a:blip r:embed="rId4"/>
          <a:srcRect b="12958"/>
          <a:stretch/>
        </p:blipFill>
        <p:spPr>
          <a:xfrm>
            <a:off x="457200" y="3080195"/>
            <a:ext cx="4191000" cy="2685429"/>
          </a:xfrm>
          <a:prstGeom prst="rect">
            <a:avLst/>
          </a:prstGeom>
        </p:spPr>
      </p:pic>
      <p:sp>
        <p:nvSpPr>
          <p:cNvPr id="13" name="TextBox 12"/>
          <p:cNvSpPr txBox="1"/>
          <p:nvPr/>
        </p:nvSpPr>
        <p:spPr>
          <a:xfrm>
            <a:off x="4853299" y="4953000"/>
            <a:ext cx="2476897" cy="523220"/>
          </a:xfrm>
          <a:prstGeom prst="rect">
            <a:avLst/>
          </a:prstGeom>
          <a:noFill/>
        </p:spPr>
        <p:txBody>
          <a:bodyPr wrap="none" rtlCol="0">
            <a:spAutoFit/>
          </a:bodyPr>
          <a:lstStyle/>
          <a:p>
            <a:r>
              <a:rPr lang="en-US" sz="2800" dirty="0" smtClean="0">
                <a:solidFill>
                  <a:srgbClr val="001948"/>
                </a:solidFill>
              </a:rPr>
              <a:t>We’re moving!</a:t>
            </a:r>
            <a:endParaRPr lang="en-US" sz="2800" dirty="0">
              <a:solidFill>
                <a:srgbClr val="001948"/>
              </a:solidFill>
            </a:endParaRPr>
          </a:p>
        </p:txBody>
      </p:sp>
    </p:spTree>
    <p:extLst>
      <p:ext uri="{BB962C8B-B14F-4D97-AF65-F5344CB8AC3E}">
        <p14:creationId xmlns:p14="http://schemas.microsoft.com/office/powerpoint/2010/main" val="25827685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sp>
        <p:nvSpPr>
          <p:cNvPr id="2" name="Title 1"/>
          <p:cNvSpPr>
            <a:spLocks noGrp="1"/>
          </p:cNvSpPr>
          <p:nvPr>
            <p:ph type="title" idx="4294967295"/>
          </p:nvPr>
        </p:nvSpPr>
        <p:spPr>
          <a:xfrm>
            <a:off x="762000" y="732632"/>
            <a:ext cx="8683625" cy="839787"/>
          </a:xfrm>
        </p:spPr>
        <p:txBody>
          <a:bodyPr/>
          <a:lstStyle/>
          <a:p>
            <a:r>
              <a:rPr lang="en-US" sz="3200" dirty="0" smtClean="0"/>
              <a:t>December 3 &amp; 4, 2018</a:t>
            </a:r>
            <a:endParaRPr lang="en-US" dirty="0"/>
          </a:p>
        </p:txBody>
      </p:sp>
      <p:pic>
        <p:nvPicPr>
          <p:cNvPr id="4" name="Picture 3"/>
          <p:cNvPicPr>
            <a:picLocks noChangeAspect="1"/>
          </p:cNvPicPr>
          <p:nvPr/>
        </p:nvPicPr>
        <p:blipFill>
          <a:blip r:embed="rId2"/>
          <a:stretch>
            <a:fillRect/>
          </a:stretch>
        </p:blipFill>
        <p:spPr>
          <a:xfrm>
            <a:off x="762000" y="1295400"/>
            <a:ext cx="7620000" cy="3333750"/>
          </a:xfrm>
          <a:prstGeom prst="rect">
            <a:avLst/>
          </a:prstGeom>
        </p:spPr>
      </p:pic>
    </p:spTree>
    <p:extLst>
      <p:ext uri="{BB962C8B-B14F-4D97-AF65-F5344CB8AC3E}">
        <p14:creationId xmlns:p14="http://schemas.microsoft.com/office/powerpoint/2010/main" val="3207129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267200"/>
            <a:ext cx="3553691" cy="1446550"/>
          </a:xfrm>
          <a:prstGeom prst="rect">
            <a:avLst/>
          </a:prstGeom>
          <a:noFill/>
        </p:spPr>
        <p:txBody>
          <a:bodyPr wrap="square" rtlCol="0">
            <a:spAutoFit/>
          </a:bodyPr>
          <a:lstStyle/>
          <a:p>
            <a:pPr algn="r"/>
            <a:r>
              <a:rPr lang="en-US" sz="2800" b="1" kern="2100" dirty="0" smtClean="0">
                <a:solidFill>
                  <a:srgbClr val="008BB0"/>
                </a:solidFill>
                <a:latin typeface="Arial Narrow" panose="020B0606020202030204" pitchFamily="34" charset="0"/>
              </a:rPr>
              <a:t>Tom Parker</a:t>
            </a:r>
          </a:p>
          <a:p>
            <a:pPr algn="r"/>
            <a:r>
              <a:rPr lang="en-US" sz="2000" kern="2100" dirty="0" smtClean="0">
                <a:solidFill>
                  <a:srgbClr val="002060"/>
                </a:solidFill>
                <a:latin typeface="Arial Narrow" panose="020B0606020202030204" pitchFamily="34" charset="0"/>
              </a:rPr>
              <a:t>Physician in Chief of Medicine</a:t>
            </a:r>
          </a:p>
          <a:p>
            <a:pPr algn="r"/>
            <a:r>
              <a:rPr lang="en-US" sz="2000" kern="2100" dirty="0" smtClean="0">
                <a:solidFill>
                  <a:srgbClr val="002060"/>
                </a:solidFill>
                <a:latin typeface="Arial Narrow" panose="020B0606020202030204" pitchFamily="34" charset="0"/>
              </a:rPr>
              <a:t>St. Michael’s Hospital</a:t>
            </a:r>
          </a:p>
          <a:p>
            <a:pPr algn="r"/>
            <a:r>
              <a:rPr lang="en-US" sz="2000" kern="2100" dirty="0" smtClean="0">
                <a:solidFill>
                  <a:srgbClr val="002060"/>
                </a:solidFill>
                <a:latin typeface="Arial Narrow" panose="020B0606020202030204" pitchFamily="34" charset="0"/>
              </a:rPr>
              <a:t> </a:t>
            </a:r>
            <a:endParaRPr lang="en-US" sz="2000" kern="2100" dirty="0">
              <a:solidFill>
                <a:srgbClr val="002060"/>
              </a:solidFill>
              <a:latin typeface="Arial Narrow" panose="020B0606020202030204" pitchFamily="34" charset="0"/>
            </a:endParaRPr>
          </a:p>
        </p:txBody>
      </p:sp>
      <p:pic>
        <p:nvPicPr>
          <p:cNvPr id="3" name="Picture 2"/>
          <p:cNvPicPr>
            <a:picLocks noChangeAspect="1"/>
          </p:cNvPicPr>
          <p:nvPr/>
        </p:nvPicPr>
        <p:blipFill>
          <a:blip r:embed="rId3"/>
          <a:stretch>
            <a:fillRect/>
          </a:stretch>
        </p:blipFill>
        <p:spPr>
          <a:xfrm>
            <a:off x="3821915" y="838200"/>
            <a:ext cx="4495800" cy="4495800"/>
          </a:xfrm>
          <a:prstGeom prst="rect">
            <a:avLst/>
          </a:prstGeom>
        </p:spPr>
      </p:pic>
    </p:spTree>
    <p:extLst>
      <p:ext uri="{BB962C8B-B14F-4D97-AF65-F5344CB8AC3E}">
        <p14:creationId xmlns:p14="http://schemas.microsoft.com/office/powerpoint/2010/main" val="19294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052513"/>
            <a:ext cx="6119812"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1891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cstate="screen">
            <a:extLst>
              <a:ext uri="{28A0092B-C50C-407E-A947-70E740481C1C}">
                <a14:useLocalDpi xmlns:a14="http://schemas.microsoft.com/office/drawing/2010/main" val="0"/>
              </a:ext>
            </a:extLst>
          </a:blip>
          <a:srcRect l="25980" t="4478" r="41673" b="29851"/>
          <a:stretch>
            <a:fillRect/>
          </a:stretch>
        </p:blipFill>
        <p:spPr bwMode="auto">
          <a:xfrm>
            <a:off x="179388" y="139700"/>
            <a:ext cx="3960812"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4140200" y="157163"/>
            <a:ext cx="5459413" cy="1052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kern="2100" dirty="0" smtClean="0">
                <a:solidFill>
                  <a:srgbClr val="008BB0"/>
                </a:solidFill>
                <a:latin typeface="Arial Narrow" panose="020B0606020202030204" pitchFamily="34" charset="0"/>
              </a:rPr>
              <a:t>Jack V </a:t>
            </a:r>
            <a:r>
              <a:rPr lang="en-US" altLang="en-US" sz="2800" b="1" kern="2100" dirty="0" err="1" smtClean="0">
                <a:solidFill>
                  <a:srgbClr val="008BB0"/>
                </a:solidFill>
                <a:latin typeface="Arial Narrow" panose="020B0606020202030204" pitchFamily="34" charset="0"/>
              </a:rPr>
              <a:t>Tu</a:t>
            </a:r>
            <a:endParaRPr lang="en-US" altLang="en-US" sz="2800" b="1" kern="2100" dirty="0" smtClean="0">
              <a:solidFill>
                <a:srgbClr val="008BB0"/>
              </a:solidFill>
              <a:latin typeface="Arial Narrow" panose="020B0606020202030204" pitchFamily="34" charset="0"/>
            </a:endParaRPr>
          </a:p>
          <a:p>
            <a:pPr eaLnBrk="1" hangingPunct="1">
              <a:defRPr/>
            </a:pPr>
            <a:r>
              <a:rPr lang="en-US" altLang="en-US" sz="2000" kern="2100" spc="100" dirty="0" smtClean="0">
                <a:solidFill>
                  <a:srgbClr val="1C3058"/>
                </a:solidFill>
                <a:latin typeface="Arial Narrow" panose="020B0606020202030204" pitchFamily="34" charset="0"/>
              </a:rPr>
              <a:t>Clinician Scientist, GIM &amp; Cardiology</a:t>
            </a:r>
          </a:p>
          <a:p>
            <a:pPr eaLnBrk="1" hangingPunct="1">
              <a:defRPr/>
            </a:pPr>
            <a:r>
              <a:rPr lang="en-US" altLang="en-US" sz="2000" kern="2100" spc="100" dirty="0" smtClean="0">
                <a:solidFill>
                  <a:srgbClr val="1C3058"/>
                </a:solidFill>
                <a:latin typeface="Arial Narrow" panose="020B0606020202030204" pitchFamily="34" charset="0"/>
              </a:rPr>
              <a:t>Sunnybrook, IHPME, ICES</a:t>
            </a:r>
            <a:endParaRPr lang="en-US" altLang="en-US" kern="2100" dirty="0" smtClean="0">
              <a:solidFill>
                <a:srgbClr val="008BB0"/>
              </a:solidFill>
              <a:latin typeface="Arial Narrow" panose="020B0606020202030204" pitchFamily="34" charset="0"/>
            </a:endParaRPr>
          </a:p>
        </p:txBody>
      </p:sp>
      <p:sp>
        <p:nvSpPr>
          <p:cNvPr id="6" name="Text Box 3"/>
          <p:cNvSpPr txBox="1">
            <a:spLocks noChangeArrowheads="1"/>
          </p:cNvSpPr>
          <p:nvPr/>
        </p:nvSpPr>
        <p:spPr bwMode="auto">
          <a:xfrm>
            <a:off x="3563938" y="1228725"/>
            <a:ext cx="5459412" cy="105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altLang="en-US" sz="2800" b="1" kern="2100" dirty="0" smtClean="0">
                <a:solidFill>
                  <a:srgbClr val="008BB0"/>
                </a:solidFill>
                <a:latin typeface="Arial Narrow" panose="020B0606020202030204" pitchFamily="34" charset="0"/>
              </a:rPr>
              <a:t>Mike Freeman</a:t>
            </a:r>
          </a:p>
          <a:p>
            <a:pPr algn="r" eaLnBrk="1" hangingPunct="1">
              <a:defRPr/>
            </a:pPr>
            <a:r>
              <a:rPr lang="en-US" altLang="en-US" sz="2000" kern="2100" spc="100" dirty="0" smtClean="0">
                <a:solidFill>
                  <a:srgbClr val="1C3058"/>
                </a:solidFill>
                <a:latin typeface="Arial Narrow" panose="020B0606020202030204" pitchFamily="34" charset="0"/>
              </a:rPr>
              <a:t>Clinician Teacher, Cardiology</a:t>
            </a:r>
          </a:p>
          <a:p>
            <a:pPr algn="r" eaLnBrk="1" hangingPunct="1">
              <a:defRPr/>
            </a:pPr>
            <a:r>
              <a:rPr lang="en-US" altLang="en-US" sz="2000" kern="2100" spc="100" dirty="0" smtClean="0">
                <a:solidFill>
                  <a:srgbClr val="1C3058"/>
                </a:solidFill>
                <a:latin typeface="Arial Narrow" panose="020B0606020202030204" pitchFamily="34" charset="0"/>
              </a:rPr>
              <a:t>St. Michael’s Hospital</a:t>
            </a:r>
            <a:endParaRPr lang="en-US" altLang="en-US" kern="2100" dirty="0" smtClean="0">
              <a:solidFill>
                <a:srgbClr val="008BB0"/>
              </a:solidFill>
              <a:latin typeface="Arial Narrow" panose="020B0606020202030204" pitchFamily="34" charset="0"/>
            </a:endParaRPr>
          </a:p>
        </p:txBody>
      </p:sp>
      <p:pic>
        <p:nvPicPr>
          <p:cNvPr id="34821" name="Picture 2"/>
          <p:cNvPicPr>
            <a:picLocks noChangeAspect="1"/>
          </p:cNvPicPr>
          <p:nvPr/>
        </p:nvPicPr>
        <p:blipFill>
          <a:blip r:embed="rId4" cstate="screen">
            <a:extLst>
              <a:ext uri="{28A0092B-C50C-407E-A947-70E740481C1C}">
                <a14:useLocalDpi xmlns:a14="http://schemas.microsoft.com/office/drawing/2010/main" val="0"/>
              </a:ext>
            </a:extLst>
          </a:blip>
          <a:srcRect l="4324" r="34251"/>
          <a:stretch>
            <a:fillRect/>
          </a:stretch>
        </p:blipFill>
        <p:spPr bwMode="auto">
          <a:xfrm>
            <a:off x="5983288" y="2281238"/>
            <a:ext cx="308133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1391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3372" y="205867"/>
            <a:ext cx="8683625" cy="839787"/>
          </a:xfrm>
        </p:spPr>
        <p:txBody>
          <a:bodyPr/>
          <a:lstStyle/>
          <a:p>
            <a:r>
              <a:rPr lang="en-US" dirty="0" smtClean="0"/>
              <a:t>DoM Staff</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6" name="Picture 5"/>
          <p:cNvPicPr>
            <a:picLocks noChangeAspect="1"/>
          </p:cNvPicPr>
          <p:nvPr/>
        </p:nvPicPr>
        <p:blipFill>
          <a:blip r:embed="rId2"/>
          <a:stretch>
            <a:fillRect/>
          </a:stretch>
        </p:blipFill>
        <p:spPr>
          <a:xfrm>
            <a:off x="176382" y="914400"/>
            <a:ext cx="8891404" cy="4876800"/>
          </a:xfrm>
          <a:prstGeom prst="rect">
            <a:avLst/>
          </a:prstGeom>
        </p:spPr>
      </p:pic>
      <p:pic>
        <p:nvPicPr>
          <p:cNvPr id="7" name="Picture 6"/>
          <p:cNvPicPr>
            <a:picLocks noChangeAspect="1"/>
          </p:cNvPicPr>
          <p:nvPr/>
        </p:nvPicPr>
        <p:blipFill>
          <a:blip r:embed="rId3"/>
          <a:stretch>
            <a:fillRect/>
          </a:stretch>
        </p:blipFill>
        <p:spPr>
          <a:xfrm>
            <a:off x="3276600" y="2057400"/>
            <a:ext cx="1877731" cy="2054530"/>
          </a:xfrm>
          <a:prstGeom prst="rect">
            <a:avLst/>
          </a:prstGeom>
        </p:spPr>
      </p:pic>
    </p:spTree>
    <p:extLst>
      <p:ext uri="{BB962C8B-B14F-4D97-AF65-F5344CB8AC3E}">
        <p14:creationId xmlns:p14="http://schemas.microsoft.com/office/powerpoint/2010/main" val="222653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Summary</a:t>
            </a:r>
            <a:endParaRPr lang="en-US" dirty="0"/>
          </a:p>
        </p:txBody>
      </p:sp>
      <p:sp>
        <p:nvSpPr>
          <p:cNvPr id="4" name="Content Placeholder 3"/>
          <p:cNvSpPr>
            <a:spLocks noGrp="1"/>
          </p:cNvSpPr>
          <p:nvPr>
            <p:ph idx="1"/>
          </p:nvPr>
        </p:nvSpPr>
        <p:spPr/>
        <p:txBody>
          <a:bodyPr/>
          <a:lstStyle/>
          <a:p>
            <a:r>
              <a:rPr lang="en-US" sz="2400" dirty="0" smtClean="0"/>
              <a:t>Faculty survey has identified areas </a:t>
            </a:r>
            <a:r>
              <a:rPr lang="en-US" sz="2400" dirty="0"/>
              <a:t>to target for </a:t>
            </a:r>
            <a:r>
              <a:rPr lang="en-US" sz="2400" dirty="0" smtClean="0"/>
              <a:t>intervention &amp; areas requiring further investigation (CI, CQI)</a:t>
            </a:r>
          </a:p>
          <a:p>
            <a:pPr lvl="1"/>
            <a:r>
              <a:rPr lang="en-US" sz="2000" dirty="0"/>
              <a:t>2</a:t>
            </a:r>
            <a:r>
              <a:rPr lang="en-US" sz="2000" dirty="0" smtClean="0"/>
              <a:t>019 survey topics???</a:t>
            </a:r>
          </a:p>
          <a:p>
            <a:r>
              <a:rPr lang="en-US" sz="2400" dirty="0" smtClean="0"/>
              <a:t>Upcoming five-year review followed by strategic planning</a:t>
            </a:r>
          </a:p>
          <a:p>
            <a:endParaRPr lang="en-US" sz="2400" dirty="0"/>
          </a:p>
          <a:p>
            <a:r>
              <a:rPr lang="en-US" sz="2800" b="1" dirty="0" smtClean="0">
                <a:solidFill>
                  <a:srgbClr val="008BB0"/>
                </a:solidFill>
              </a:rPr>
              <a:t>Thank you for all you do!!</a:t>
            </a:r>
            <a:endParaRPr lang="en-US" sz="3600" b="1" dirty="0">
              <a:solidFill>
                <a:srgbClr val="008BB0"/>
              </a:solidFill>
            </a:endParaRPr>
          </a:p>
        </p:txBody>
      </p:sp>
      <p:sp>
        <p:nvSpPr>
          <p:cNvPr id="2" name="Date Placeholder 1"/>
          <p:cNvSpPr>
            <a:spLocks noGrp="1"/>
          </p:cNvSpPr>
          <p:nvPr>
            <p:ph type="dt" sz="half" idx="10"/>
          </p:nvPr>
        </p:nvSpPr>
        <p:spPr/>
        <p:txBody>
          <a:bodyPr/>
          <a:lstStyle/>
          <a:p>
            <a:pPr>
              <a:defRPr/>
            </a:pPr>
            <a:fld id="{75F2D8A4-3728-456A-A955-31EF61AF5696}"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5029200" y="3252705"/>
            <a:ext cx="3694542" cy="2463916"/>
          </a:xfrm>
          <a:prstGeom prst="rect">
            <a:avLst/>
          </a:prstGeom>
        </p:spPr>
      </p:pic>
    </p:spTree>
    <p:extLst>
      <p:ext uri="{BB962C8B-B14F-4D97-AF65-F5344CB8AC3E}">
        <p14:creationId xmlns:p14="http://schemas.microsoft.com/office/powerpoint/2010/main" val="14196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1143000"/>
            <a:ext cx="8683625" cy="839787"/>
          </a:xfrm>
        </p:spPr>
        <p:txBody>
          <a:bodyPr/>
          <a:lstStyle/>
          <a:p>
            <a:pPr algn="ctr"/>
            <a:r>
              <a:rPr lang="en-US" dirty="0" smtClean="0"/>
              <a:t>Have a great summer!</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3" name="Picture 2"/>
          <p:cNvPicPr>
            <a:picLocks noChangeAspect="1"/>
          </p:cNvPicPr>
          <p:nvPr/>
        </p:nvPicPr>
        <p:blipFill>
          <a:blip r:embed="rId2"/>
          <a:stretch>
            <a:fillRect/>
          </a:stretch>
        </p:blipFill>
        <p:spPr>
          <a:xfrm>
            <a:off x="-26126" y="2057400"/>
            <a:ext cx="9288910" cy="2900362"/>
          </a:xfrm>
          <a:prstGeom prst="rect">
            <a:avLst/>
          </a:prstGeom>
        </p:spPr>
      </p:pic>
    </p:spTree>
    <p:extLst>
      <p:ext uri="{BB962C8B-B14F-4D97-AF65-F5344CB8AC3E}">
        <p14:creationId xmlns:p14="http://schemas.microsoft.com/office/powerpoint/2010/main" val="2983962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3625" cy="839787"/>
          </a:xfrm>
        </p:spPr>
        <p:txBody>
          <a:bodyPr/>
          <a:lstStyle/>
          <a:p>
            <a:r>
              <a:rPr lang="en-US" sz="4000" dirty="0" smtClean="0"/>
              <a:t>2014 DoM Retreat</a:t>
            </a:r>
            <a:endParaRPr lang="en-US" sz="4000" i="1" dirty="0"/>
          </a:p>
        </p:txBody>
      </p:sp>
      <p:sp>
        <p:nvSpPr>
          <p:cNvPr id="3" name="Content Placeholder 2"/>
          <p:cNvSpPr>
            <a:spLocks noGrp="1"/>
          </p:cNvSpPr>
          <p:nvPr>
            <p:ph idx="1"/>
          </p:nvPr>
        </p:nvSpPr>
        <p:spPr>
          <a:xfrm>
            <a:off x="304800" y="1219200"/>
            <a:ext cx="8683625" cy="4189413"/>
          </a:xfrm>
        </p:spPr>
        <p:txBody>
          <a:bodyPr/>
          <a:lstStyle/>
          <a:p>
            <a:pPr marL="55562" indent="0">
              <a:buNone/>
            </a:pPr>
            <a:r>
              <a:rPr lang="en-US" sz="2400" b="1" dirty="0"/>
              <a:t>STRATEGIC PRIORITIES </a:t>
            </a:r>
            <a:r>
              <a:rPr lang="en-US" sz="2400" dirty="0" smtClean="0"/>
              <a:t>2015-18 </a:t>
            </a:r>
            <a:r>
              <a:rPr lang="en-US" sz="2000" dirty="0" smtClean="0"/>
              <a:t>(guiding principles)</a:t>
            </a:r>
          </a:p>
          <a:p>
            <a:pPr marL="912812" lvl="1" indent="-457200">
              <a:buAutoNum type="arabicPeriod"/>
            </a:pPr>
            <a:r>
              <a:rPr lang="en-US" sz="2000" dirty="0" smtClean="0"/>
              <a:t>Patients first</a:t>
            </a:r>
          </a:p>
          <a:p>
            <a:pPr marL="912812" lvl="1" indent="-457200">
              <a:buAutoNum type="arabicPeriod"/>
            </a:pPr>
            <a:r>
              <a:rPr lang="en-US" sz="2000" dirty="0" smtClean="0"/>
              <a:t>Equity</a:t>
            </a:r>
            <a:r>
              <a:rPr lang="en-US" sz="2000" dirty="0"/>
              <a:t>, </a:t>
            </a:r>
            <a:r>
              <a:rPr lang="en-US" sz="2000" dirty="0" smtClean="0"/>
              <a:t>diversity &amp; professionalism</a:t>
            </a:r>
          </a:p>
          <a:p>
            <a:pPr marL="912812" lvl="1" indent="-457200">
              <a:buFont typeface="+mj-lt"/>
              <a:buAutoNum type="arabicPeriod"/>
            </a:pPr>
            <a:r>
              <a:rPr lang="en-US" sz="2000" dirty="0" smtClean="0"/>
              <a:t>Social accountability </a:t>
            </a:r>
          </a:p>
          <a:p>
            <a:pPr marL="912812" lvl="1" indent="-457200">
              <a:buFont typeface="+mj-lt"/>
              <a:buAutoNum type="arabicPeriod"/>
            </a:pPr>
            <a:r>
              <a:rPr lang="en-US" sz="2000" dirty="0" smtClean="0"/>
              <a:t>Training to meet population </a:t>
            </a:r>
            <a:r>
              <a:rPr lang="en-US" sz="2000" dirty="0"/>
              <a:t>needs </a:t>
            </a:r>
            <a:endParaRPr lang="en-US" sz="2000" dirty="0" smtClean="0"/>
          </a:p>
          <a:p>
            <a:pPr marL="912812" lvl="1" indent="-457200">
              <a:buFont typeface="+mj-lt"/>
              <a:buAutoNum type="arabicPeriod"/>
            </a:pPr>
            <a:r>
              <a:rPr lang="en-US" sz="2000" dirty="0" smtClean="0"/>
              <a:t>Generation &amp; translation </a:t>
            </a:r>
            <a:r>
              <a:rPr lang="en-US" sz="2000" dirty="0"/>
              <a:t>of new knowledge to impact health </a:t>
            </a:r>
            <a:endParaRPr lang="en-US" sz="2000" dirty="0" smtClean="0"/>
          </a:p>
          <a:p>
            <a:pPr marL="912812" lvl="1" indent="-457200">
              <a:buFont typeface="+mj-lt"/>
              <a:buAutoNum type="arabicPeriod"/>
            </a:pPr>
            <a:r>
              <a:rPr lang="en-US" sz="2000" dirty="0" smtClean="0"/>
              <a:t>Valuing all </a:t>
            </a:r>
            <a:r>
              <a:rPr lang="en-US" sz="1600" dirty="0" smtClean="0"/>
              <a:t>(</a:t>
            </a:r>
            <a:r>
              <a:rPr lang="en-US" sz="1600" i="1" dirty="0" smtClean="0"/>
              <a:t>all</a:t>
            </a:r>
            <a:r>
              <a:rPr lang="en-US" sz="1600" dirty="0" smtClean="0"/>
              <a:t> </a:t>
            </a:r>
            <a:r>
              <a:rPr lang="en-US" sz="1600" dirty="0"/>
              <a:t>our faculty </a:t>
            </a:r>
            <a:r>
              <a:rPr lang="en-US" sz="1600" dirty="0" smtClean="0"/>
              <a:t>members; hospital &amp; </a:t>
            </a:r>
            <a:r>
              <a:rPr lang="en-US" sz="1600" dirty="0"/>
              <a:t>university </a:t>
            </a:r>
            <a:r>
              <a:rPr lang="en-US" sz="1600" dirty="0" smtClean="0"/>
              <a:t>identities) </a:t>
            </a:r>
          </a:p>
          <a:p>
            <a:pPr marL="912812" lvl="1" indent="-457200">
              <a:buFont typeface="+mj-lt"/>
              <a:buAutoNum type="arabicPeriod"/>
            </a:pPr>
            <a:r>
              <a:rPr lang="en-US" sz="2000" dirty="0" smtClean="0"/>
              <a:t>Mentorship </a:t>
            </a:r>
            <a:r>
              <a:rPr lang="en-US" sz="2000" dirty="0"/>
              <a:t>across the academic </a:t>
            </a:r>
            <a:r>
              <a:rPr lang="en-US" sz="2000" dirty="0" smtClean="0"/>
              <a:t>lifespan </a:t>
            </a:r>
          </a:p>
          <a:p>
            <a:pPr marL="912812" lvl="1" indent="-457200">
              <a:buFont typeface="+mj-lt"/>
              <a:buAutoNum type="arabicPeriod"/>
            </a:pPr>
            <a:r>
              <a:rPr lang="en-US" sz="2000" dirty="0" smtClean="0"/>
              <a:t>Fundraising to achieve these goals</a:t>
            </a:r>
          </a:p>
        </p:txBody>
      </p:sp>
      <p:sp>
        <p:nvSpPr>
          <p:cNvPr id="5" name="Date Placeholder 4"/>
          <p:cNvSpPr>
            <a:spLocks noGrp="1"/>
          </p:cNvSpPr>
          <p:nvPr>
            <p:ph type="dt" sz="half" idx="10"/>
          </p:nvPr>
        </p:nvSpPr>
        <p:spPr/>
        <p:txBody>
          <a:bodyPr/>
          <a:lstStyle/>
          <a:p>
            <a:pPr>
              <a:defRPr/>
            </a:pPr>
            <a:fld id="{86B336B1-9FD5-43B1-B05D-C8025D6CB9C5}" type="datetime1">
              <a:rPr lang="en-US" altLang="en-US" smtClean="0"/>
              <a:t>6/21/2018</a:t>
            </a:fld>
            <a:endParaRPr lang="en-US" altLang="en-US"/>
          </a:p>
        </p:txBody>
      </p:sp>
      <p:sp>
        <p:nvSpPr>
          <p:cNvPr id="4" name="TextBox 3"/>
          <p:cNvSpPr txBox="1"/>
          <p:nvPr/>
        </p:nvSpPr>
        <p:spPr>
          <a:xfrm>
            <a:off x="304799" y="4839227"/>
            <a:ext cx="8601075" cy="830997"/>
          </a:xfrm>
          <a:prstGeom prst="rect">
            <a:avLst/>
          </a:prstGeom>
          <a:noFill/>
        </p:spPr>
        <p:txBody>
          <a:bodyPr wrap="square" rtlCol="0">
            <a:spAutoFit/>
          </a:bodyPr>
          <a:lstStyle/>
          <a:p>
            <a:r>
              <a:rPr lang="en-US" dirty="0" smtClean="0">
                <a:solidFill>
                  <a:srgbClr val="008BB0"/>
                </a:solidFill>
              </a:rPr>
              <a:t>January 2018: </a:t>
            </a:r>
            <a:r>
              <a:rPr lang="en-US" sz="2000" dirty="0" smtClean="0">
                <a:solidFill>
                  <a:srgbClr val="008BB0"/>
                </a:solidFill>
              </a:rPr>
              <a:t>Shared accomplishments </a:t>
            </a:r>
            <a:r>
              <a:rPr lang="en-US" sz="2000" dirty="0">
                <a:solidFill>
                  <a:srgbClr val="008BB0"/>
                </a:solidFill>
              </a:rPr>
              <a:t>&amp; </a:t>
            </a:r>
            <a:r>
              <a:rPr lang="en-US" sz="2000" dirty="0" smtClean="0">
                <a:solidFill>
                  <a:srgbClr val="008BB0"/>
                </a:solidFill>
              </a:rPr>
              <a:t>laid out next </a:t>
            </a:r>
            <a:r>
              <a:rPr lang="en-US" sz="2000" dirty="0">
                <a:solidFill>
                  <a:srgbClr val="008BB0"/>
                </a:solidFill>
              </a:rPr>
              <a:t>steps</a:t>
            </a:r>
          </a:p>
          <a:p>
            <a:endParaRPr lang="en-US" dirty="0">
              <a:solidFill>
                <a:srgbClr val="008BB0"/>
              </a:solidFill>
            </a:endParaRPr>
          </a:p>
        </p:txBody>
      </p:sp>
    </p:spTree>
    <p:extLst>
      <p:ext uri="{BB962C8B-B14F-4D97-AF65-F5344CB8AC3E}">
        <p14:creationId xmlns:p14="http://schemas.microsoft.com/office/powerpoint/2010/main" val="96580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2017-18 </a:t>
            </a:r>
            <a:endParaRPr lang="en-US" dirty="0"/>
          </a:p>
        </p:txBody>
      </p:sp>
      <p:sp>
        <p:nvSpPr>
          <p:cNvPr id="4" name="Date Placeholder 3"/>
          <p:cNvSpPr>
            <a:spLocks noGrp="1"/>
          </p:cNvSpPr>
          <p:nvPr>
            <p:ph type="dt" sz="half" idx="10"/>
          </p:nvPr>
        </p:nvSpPr>
        <p:spPr/>
        <p:txBody>
          <a:bodyPr/>
          <a:lstStyle/>
          <a:p>
            <a:pPr>
              <a:defRPr/>
            </a:pPr>
            <a:fld id="{67B21DED-6BCB-4B49-A3D7-CD761221AA6C}" type="datetime1">
              <a:rPr lang="en-US" altLang="en-US" smtClean="0"/>
              <a:t>6/21/2018</a:t>
            </a:fld>
            <a:endParaRPr lang="en-US" altLang="en-US"/>
          </a:p>
        </p:txBody>
      </p:sp>
      <p:pic>
        <p:nvPicPr>
          <p:cNvPr id="5" name="Picture 4"/>
          <p:cNvPicPr>
            <a:picLocks noChangeAspect="1"/>
          </p:cNvPicPr>
          <p:nvPr/>
        </p:nvPicPr>
        <p:blipFill>
          <a:blip r:embed="rId2"/>
          <a:stretch>
            <a:fillRect/>
          </a:stretch>
        </p:blipFill>
        <p:spPr>
          <a:xfrm>
            <a:off x="1524000" y="1600200"/>
            <a:ext cx="5960533" cy="3352800"/>
          </a:xfrm>
          <a:prstGeom prst="rect">
            <a:avLst/>
          </a:prstGeom>
        </p:spPr>
      </p:pic>
    </p:spTree>
    <p:extLst>
      <p:ext uri="{BB962C8B-B14F-4D97-AF65-F5344CB8AC3E}">
        <p14:creationId xmlns:p14="http://schemas.microsoft.com/office/powerpoint/2010/main" val="34324534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379413" y="1889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Lead, Patient Involvement </a:t>
            </a:r>
            <a:br>
              <a:rPr lang="en-US" altLang="en-US" dirty="0" smtClean="0"/>
            </a:br>
            <a:endParaRPr lang="en-US" altLang="en-US" dirty="0" smtClean="0"/>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6113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292725" y="2927350"/>
            <a:ext cx="24923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5148263" y="1611313"/>
            <a:ext cx="29829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800" b="1" dirty="0" smtClean="0">
                <a:solidFill>
                  <a:srgbClr val="008BB0"/>
                </a:solidFill>
                <a:latin typeface="Arial Narrow" panose="020B0606020202030204" pitchFamily="34" charset="0"/>
              </a:rPr>
              <a:t>Andreas </a:t>
            </a:r>
            <a:r>
              <a:rPr lang="en-US" altLang="en-US" sz="2800" b="1" dirty="0" err="1" smtClean="0">
                <a:solidFill>
                  <a:srgbClr val="008BB0"/>
                </a:solidFill>
                <a:latin typeface="Arial Narrow" panose="020B0606020202030204" pitchFamily="34" charset="0"/>
              </a:rPr>
              <a:t>Laupacis</a:t>
            </a:r>
            <a:endParaRPr lang="en-US" altLang="en-US" sz="2800" b="1" dirty="0" smtClean="0">
              <a:solidFill>
                <a:srgbClr val="008BB0"/>
              </a:solidFill>
              <a:latin typeface="Arial Narrow" panose="020B0606020202030204" pitchFamily="34" charset="0"/>
            </a:endParaRPr>
          </a:p>
          <a:p>
            <a:pPr eaLnBrk="1" hangingPunct="1">
              <a:defRPr/>
            </a:pPr>
            <a:endParaRPr lang="en-US" altLang="en-US" sz="2800" b="1" dirty="0" smtClean="0">
              <a:solidFill>
                <a:srgbClr val="008BB0"/>
              </a:solidFill>
              <a:latin typeface="Arial Narrow" panose="020B0606020202030204" pitchFamily="34" charset="0"/>
            </a:endParaRPr>
          </a:p>
        </p:txBody>
      </p:sp>
    </p:spTree>
    <p:extLst>
      <p:ext uri="{BB962C8B-B14F-4D97-AF65-F5344CB8AC3E}">
        <p14:creationId xmlns:p14="http://schemas.microsoft.com/office/powerpoint/2010/main" val="3527683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&amp; Innovation</a:t>
            </a:r>
            <a:endParaRPr lang="en-US" dirty="0"/>
          </a:p>
        </p:txBody>
      </p:sp>
      <p:sp>
        <p:nvSpPr>
          <p:cNvPr id="3" name="Date Placeholder 2"/>
          <p:cNvSpPr>
            <a:spLocks noGrp="1"/>
          </p:cNvSpPr>
          <p:nvPr>
            <p:ph type="dt" sz="half" idx="10"/>
          </p:nvPr>
        </p:nvSpPr>
        <p:spPr/>
        <p:txBody>
          <a:bodyPr/>
          <a:lstStyle/>
          <a:p>
            <a:pPr>
              <a:defRPr/>
            </a:pPr>
            <a:fld id="{49EC4CC3-283C-45E7-851B-909A244F17F7}" type="datetime1">
              <a:rPr lang="en-US" altLang="en-US" smtClean="0"/>
              <a:t>6/21/2018</a:t>
            </a:fld>
            <a:endParaRPr lang="en-US" altLang="en-US"/>
          </a:p>
        </p:txBody>
      </p:sp>
      <p:sp>
        <p:nvSpPr>
          <p:cNvPr id="4" name="Text Box 3"/>
          <p:cNvSpPr txBox="1">
            <a:spLocks noChangeArrowheads="1"/>
          </p:cNvSpPr>
          <p:nvPr/>
        </p:nvSpPr>
        <p:spPr bwMode="auto">
          <a:xfrm>
            <a:off x="2209800" y="3916918"/>
            <a:ext cx="2600325" cy="62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en-US" sz="2800" b="1" kern="2100" dirty="0" err="1" smtClean="0">
                <a:solidFill>
                  <a:srgbClr val="008BB0"/>
                </a:solidFill>
                <a:latin typeface="Arial Narrow" panose="020B0606020202030204" pitchFamily="34" charset="0"/>
              </a:rPr>
              <a:t>Kaveh</a:t>
            </a:r>
            <a:r>
              <a:rPr lang="en-US" altLang="en-US" sz="2800" b="1" kern="2100" dirty="0" smtClean="0">
                <a:solidFill>
                  <a:srgbClr val="008BB0"/>
                </a:solidFill>
                <a:latin typeface="Arial Narrow" panose="020B0606020202030204" pitchFamily="34" charset="0"/>
              </a:rPr>
              <a:t> </a:t>
            </a:r>
            <a:r>
              <a:rPr lang="en-US" altLang="en-US" sz="2800" b="1" kern="2100" dirty="0" err="1" smtClean="0">
                <a:solidFill>
                  <a:srgbClr val="008BB0"/>
                </a:solidFill>
                <a:latin typeface="Arial Narrow" panose="020B0606020202030204" pitchFamily="34" charset="0"/>
              </a:rPr>
              <a:t>Shojania</a:t>
            </a:r>
            <a:endParaRPr lang="en-US" altLang="en-US" sz="2800" b="1" kern="2100" dirty="0" smtClean="0">
              <a:solidFill>
                <a:srgbClr val="008BB0"/>
              </a:solidFill>
              <a:latin typeface="Arial Narrow" panose="020B0606020202030204" pitchFamily="34" charset="0"/>
            </a:endParaRPr>
          </a:p>
          <a:p>
            <a:pPr eaLnBrk="1" hangingPunct="1">
              <a:defRPr/>
            </a:pPr>
            <a:r>
              <a:rPr lang="en-US" altLang="en-US" sz="2000" kern="2100" spc="100" dirty="0" smtClean="0">
                <a:solidFill>
                  <a:srgbClr val="1C3058"/>
                </a:solidFill>
                <a:latin typeface="Arial Narrow" panose="020B0606020202030204" pitchFamily="34" charset="0"/>
              </a:rPr>
              <a:t>Vice Chair, Quality &amp; Innovation</a:t>
            </a:r>
          </a:p>
        </p:txBody>
      </p:sp>
      <p:pic>
        <p:nvPicPr>
          <p:cNvPr id="5" name="Picture 4"/>
          <p:cNvPicPr>
            <a:picLocks noChangeAspect="1"/>
          </p:cNvPicPr>
          <p:nvPr/>
        </p:nvPicPr>
        <p:blipFill>
          <a:blip r:embed="rId2"/>
          <a:stretch>
            <a:fillRect/>
          </a:stretch>
        </p:blipFill>
        <p:spPr>
          <a:xfrm>
            <a:off x="609600" y="3378200"/>
            <a:ext cx="1600200" cy="2400300"/>
          </a:xfrm>
          <a:prstGeom prst="rect">
            <a:avLst/>
          </a:prstGeom>
        </p:spPr>
      </p:pic>
      <p:pic>
        <p:nvPicPr>
          <p:cNvPr id="6" name="Picture 5"/>
          <p:cNvPicPr>
            <a:picLocks noChangeAspect="1"/>
          </p:cNvPicPr>
          <p:nvPr/>
        </p:nvPicPr>
        <p:blipFill>
          <a:blip r:embed="rId3"/>
          <a:stretch>
            <a:fillRect/>
          </a:stretch>
        </p:blipFill>
        <p:spPr>
          <a:xfrm>
            <a:off x="2819400" y="1280160"/>
            <a:ext cx="3749265" cy="2499510"/>
          </a:xfrm>
          <a:prstGeom prst="rect">
            <a:avLst/>
          </a:prstGeom>
        </p:spPr>
      </p:pic>
      <p:pic>
        <p:nvPicPr>
          <p:cNvPr id="7" name="Picture 6"/>
          <p:cNvPicPr>
            <a:picLocks noChangeAspect="1"/>
          </p:cNvPicPr>
          <p:nvPr/>
        </p:nvPicPr>
        <p:blipFill>
          <a:blip r:embed="rId4"/>
          <a:stretch>
            <a:fillRect/>
          </a:stretch>
        </p:blipFill>
        <p:spPr>
          <a:xfrm>
            <a:off x="838028" y="1350501"/>
            <a:ext cx="1981372" cy="1981372"/>
          </a:xfrm>
          <a:prstGeom prst="rect">
            <a:avLst/>
          </a:prstGeom>
        </p:spPr>
      </p:pic>
      <p:pic>
        <p:nvPicPr>
          <p:cNvPr id="8" name="Picture 7"/>
          <p:cNvPicPr>
            <a:picLocks noChangeAspect="1"/>
          </p:cNvPicPr>
          <p:nvPr/>
        </p:nvPicPr>
        <p:blipFill>
          <a:blip r:embed="rId5"/>
          <a:stretch>
            <a:fillRect/>
          </a:stretch>
        </p:blipFill>
        <p:spPr>
          <a:xfrm>
            <a:off x="6924503" y="3794910"/>
            <a:ext cx="1981372" cy="1981372"/>
          </a:xfrm>
          <a:prstGeom prst="rect">
            <a:avLst/>
          </a:prstGeom>
        </p:spPr>
      </p:pic>
      <p:sp>
        <p:nvSpPr>
          <p:cNvPr id="9" name="Text Box 3"/>
          <p:cNvSpPr txBox="1">
            <a:spLocks noChangeArrowheads="1"/>
          </p:cNvSpPr>
          <p:nvPr/>
        </p:nvSpPr>
        <p:spPr bwMode="auto">
          <a:xfrm>
            <a:off x="4313032" y="4814625"/>
            <a:ext cx="2600325" cy="62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36576" tIns="36576" rIns="36576" bIns="36576"/>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altLang="en-US" sz="2800" b="1" kern="2100" dirty="0" smtClean="0">
                <a:solidFill>
                  <a:srgbClr val="008BB0"/>
                </a:solidFill>
                <a:latin typeface="Arial Narrow" panose="020B0606020202030204" pitchFamily="34" charset="0"/>
              </a:rPr>
              <a:t>Brian Wong</a:t>
            </a:r>
          </a:p>
          <a:p>
            <a:pPr algn="r" eaLnBrk="1" hangingPunct="1">
              <a:defRPr/>
            </a:pPr>
            <a:r>
              <a:rPr lang="en-US" altLang="en-US" sz="2000" kern="2100" spc="100" dirty="0" smtClean="0">
                <a:solidFill>
                  <a:srgbClr val="1C3058"/>
                </a:solidFill>
                <a:latin typeface="Arial Narrow" panose="020B0606020202030204" pitchFamily="34" charset="0"/>
              </a:rPr>
              <a:t>Director,</a:t>
            </a:r>
          </a:p>
          <a:p>
            <a:pPr algn="r" eaLnBrk="1" hangingPunct="1">
              <a:defRPr/>
            </a:pPr>
            <a:r>
              <a:rPr lang="en-US" altLang="en-US" sz="2000" kern="2100" spc="100" dirty="0" smtClean="0">
                <a:solidFill>
                  <a:srgbClr val="1C3058"/>
                </a:solidFill>
                <a:latin typeface="Arial Narrow" panose="020B0606020202030204" pitchFamily="34" charset="0"/>
              </a:rPr>
              <a:t>Co-Curriculum in QI</a:t>
            </a:r>
          </a:p>
        </p:txBody>
      </p:sp>
    </p:spTree>
    <p:extLst>
      <p:ext uri="{BB962C8B-B14F-4D97-AF65-F5344CB8AC3E}">
        <p14:creationId xmlns:p14="http://schemas.microsoft.com/office/powerpoint/2010/main" val="2125679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Cardiology_Design 1 (2)">
  <a:themeElements>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rdiology_Design 1 (2)">
      <a:majorFont>
        <a:latin typeface="Centaur MT"/>
        <a:ea typeface="ヒラギノ角ゴ Pro W3"/>
        <a:cs typeface=""/>
      </a:majorFont>
      <a:minorFont>
        <a:latin typeface="Centaur MT"/>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itchFamily="34" charset="0"/>
            <a:ea typeface="ヒラギノ角ゴ Pro W3" pitchFamily="-128" charset="-128"/>
          </a:defRPr>
        </a:defPPr>
      </a:lstStyle>
    </a:lnDef>
  </a:objectDefaults>
  <a:extraClrSchemeLst>
    <a:extraClrScheme>
      <a:clrScheme name="Cardiology_Design 1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rdiology_Design 1 (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rdiology_Design 1 (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rdiology_Design 1 (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rdiology_Design 1 (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rdiology_Design 1 (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rdiology_Design 1 (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rdiology_Design 1 (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rdiology_Design 1 (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rdiology_Design 1 (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rdiology_Design 1 (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rdiology_Design 1 (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30752</TotalTime>
  <Words>2322</Words>
  <Application>Microsoft Office PowerPoint</Application>
  <PresentationFormat>On-screen Show (4:3)</PresentationFormat>
  <Paragraphs>427</Paragraphs>
  <Slides>51</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Arial Narrow</vt:lpstr>
      <vt:lpstr>Centaur MT</vt:lpstr>
      <vt:lpstr>David</vt:lpstr>
      <vt:lpstr>ヒラギノ角ゴ Pro W3</vt:lpstr>
      <vt:lpstr>Cardiology_Design 1 (2)</vt:lpstr>
      <vt:lpstr>Two steps forward, one step back…</vt:lpstr>
      <vt:lpstr>Disclosure of Relationships</vt:lpstr>
      <vt:lpstr>Learning Objectives</vt:lpstr>
      <vt:lpstr>It takes a village…</vt:lpstr>
      <vt:lpstr>DoM Staff</vt:lpstr>
      <vt:lpstr>2014 DoM Retreat</vt:lpstr>
      <vt:lpstr>Highlights of 2017-18 </vt:lpstr>
      <vt:lpstr>Lead, Patient Involvement  </vt:lpstr>
      <vt:lpstr>Quality &amp; Innovation</vt:lpstr>
      <vt:lpstr>Clinicians in Quality &amp; Innovation </vt:lpstr>
      <vt:lpstr>Research </vt:lpstr>
      <vt:lpstr>Teaching &amp; Education</vt:lpstr>
      <vt:lpstr>Fellowships </vt:lpstr>
      <vt:lpstr>Equity &amp; Diversity</vt:lpstr>
      <vt:lpstr>We’ve learned that…</vt:lpstr>
      <vt:lpstr>PowerPoint Presentation</vt:lpstr>
      <vt:lpstr>DoM Socio-Demographics  </vt:lpstr>
      <vt:lpstr>Communications “run chart” </vt:lpstr>
      <vt:lpstr>Advancement</vt:lpstr>
      <vt:lpstr>Continuing Faculty Appointment Review</vt:lpstr>
      <vt:lpstr>Induction of Master Clinicians</vt:lpstr>
      <vt:lpstr>PowerPoint Presentation</vt:lpstr>
      <vt:lpstr>PowerPoint Presentation</vt:lpstr>
      <vt:lpstr>PowerPoint Presentation</vt:lpstr>
      <vt:lpstr>PowerPoint Presentation</vt:lpstr>
      <vt:lpstr>2017 Faculty Survey</vt:lpstr>
      <vt:lpstr>2017 Faculty Survey</vt:lpstr>
      <vt:lpstr>Career Satisfaction</vt:lpstr>
      <vt:lpstr>Clinician Investigators</vt:lpstr>
      <vt:lpstr>Promotion 2015-16: CI vs CS</vt:lpstr>
      <vt:lpstr>Work-life integration</vt:lpstr>
      <vt:lpstr>Mentorship</vt:lpstr>
      <vt:lpstr>Teaching</vt:lpstr>
      <vt:lpstr>Research (those who reported doing research)</vt:lpstr>
      <vt:lpstr>Equity, Diversity &amp; Professionalism</vt:lpstr>
      <vt:lpstr>Unconscious bias training</vt:lpstr>
      <vt:lpstr>Witnessed unprofessionalism</vt:lpstr>
      <vt:lpstr>Barriers to addressing professionalism</vt:lpstr>
      <vt:lpstr>Unprofessional behavior includes:</vt:lpstr>
      <vt:lpstr>PowerPoint Presentation</vt:lpstr>
      <vt:lpstr>PowerPoint Presentation</vt:lpstr>
      <vt:lpstr>To Do…</vt:lpstr>
      <vt:lpstr>To Do…</vt:lpstr>
      <vt:lpstr>PowerPoint Presentation</vt:lpstr>
      <vt:lpstr>PowerPoint Presentation</vt:lpstr>
      <vt:lpstr>December 3 &amp; 4, 2018</vt:lpstr>
      <vt:lpstr>PowerPoint Presentation</vt:lpstr>
      <vt:lpstr>PowerPoint Presentation</vt:lpstr>
      <vt:lpstr>PowerPoint Presentation</vt:lpstr>
      <vt:lpstr>Summary</vt:lpstr>
      <vt:lpstr>Have a great summer!</vt:lpstr>
    </vt:vector>
  </TitlesOfParts>
  <Company>University of Toronto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Cindy Mallory</dc:creator>
  <cp:lastModifiedBy>Brianne Tulk</cp:lastModifiedBy>
  <cp:revision>1276</cp:revision>
  <cp:lastPrinted>2018-06-19T17:12:08Z</cp:lastPrinted>
  <dcterms:created xsi:type="dcterms:W3CDTF">2008-07-28T15:36:03Z</dcterms:created>
  <dcterms:modified xsi:type="dcterms:W3CDTF">2018-06-21T20:05:31Z</dcterms:modified>
</cp:coreProperties>
</file>